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handoutMasterIdLst>
    <p:handoutMasterId r:id="rId72"/>
  </p:handoutMasterIdLst>
  <p:sldIdLst>
    <p:sldId id="309" r:id="rId2"/>
    <p:sldId id="292" r:id="rId3"/>
    <p:sldId id="642" r:id="rId4"/>
    <p:sldId id="643" r:id="rId5"/>
    <p:sldId id="468" r:id="rId6"/>
    <p:sldId id="467" r:id="rId7"/>
    <p:sldId id="469" r:id="rId8"/>
    <p:sldId id="470" r:id="rId9"/>
    <p:sldId id="471" r:id="rId10"/>
    <p:sldId id="590" r:id="rId11"/>
    <p:sldId id="426" r:id="rId12"/>
    <p:sldId id="427" r:id="rId13"/>
    <p:sldId id="429" r:id="rId14"/>
    <p:sldId id="428" r:id="rId15"/>
    <p:sldId id="430" r:id="rId16"/>
    <p:sldId id="431" r:id="rId17"/>
    <p:sldId id="466" r:id="rId18"/>
    <p:sldId id="464" r:id="rId19"/>
    <p:sldId id="649" r:id="rId20"/>
    <p:sldId id="578" r:id="rId21"/>
    <p:sldId id="601" r:id="rId22"/>
    <p:sldId id="472" r:id="rId23"/>
    <p:sldId id="477" r:id="rId24"/>
    <p:sldId id="476" r:id="rId25"/>
    <p:sldId id="459" r:id="rId26"/>
    <p:sldId id="460" r:id="rId27"/>
    <p:sldId id="462" r:id="rId28"/>
    <p:sldId id="463" r:id="rId29"/>
    <p:sldId id="591" r:id="rId30"/>
    <p:sldId id="465" r:id="rId31"/>
    <p:sldId id="592" r:id="rId32"/>
    <p:sldId id="593" r:id="rId33"/>
    <p:sldId id="495" r:id="rId34"/>
    <p:sldId id="594" r:id="rId35"/>
    <p:sldId id="595" r:id="rId36"/>
    <p:sldId id="596" r:id="rId37"/>
    <p:sldId id="597" r:id="rId38"/>
    <p:sldId id="598" r:id="rId39"/>
    <p:sldId id="599" r:id="rId40"/>
    <p:sldId id="473" r:id="rId41"/>
    <p:sldId id="491" r:id="rId42"/>
    <p:sldId id="492" r:id="rId43"/>
    <p:sldId id="493" r:id="rId44"/>
    <p:sldId id="617" r:id="rId45"/>
    <p:sldId id="618" r:id="rId46"/>
    <p:sldId id="627" r:id="rId47"/>
    <p:sldId id="628" r:id="rId48"/>
    <p:sldId id="619" r:id="rId49"/>
    <p:sldId id="581" r:id="rId50"/>
    <p:sldId id="620" r:id="rId51"/>
    <p:sldId id="621" r:id="rId52"/>
    <p:sldId id="622" r:id="rId53"/>
    <p:sldId id="623" r:id="rId54"/>
    <p:sldId id="624" r:id="rId55"/>
    <p:sldId id="634" r:id="rId56"/>
    <p:sldId id="580" r:id="rId57"/>
    <p:sldId id="625" r:id="rId58"/>
    <p:sldId id="626" r:id="rId59"/>
    <p:sldId id="629" r:id="rId60"/>
    <p:sldId id="630" r:id="rId61"/>
    <p:sldId id="631" r:id="rId62"/>
    <p:sldId id="632" r:id="rId63"/>
    <p:sldId id="636" r:id="rId64"/>
    <p:sldId id="635" r:id="rId65"/>
    <p:sldId id="637" r:id="rId66"/>
    <p:sldId id="638" r:id="rId67"/>
    <p:sldId id="640" r:id="rId68"/>
    <p:sldId id="641" r:id="rId69"/>
    <p:sldId id="602" r:id="rId70"/>
  </p:sldIdLst>
  <p:sldSz cx="12192000" cy="6858000"/>
  <p:notesSz cx="6858000" cy="9144000"/>
  <p:embeddedFontLst>
    <p:embeddedFont>
      <p:font typeface="Cascadia Mono" panose="020B0609020000020004" pitchFamily="49"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Merriweather" panose="00000500000000000000" pitchFamily="2" charset="0"/>
      <p:regular r:id="rId81"/>
      <p:bold r:id="rId82"/>
      <p:italic r:id="rId83"/>
      <p:boldItalic r:id="rId84"/>
    </p:embeddedFont>
    <p:embeddedFont>
      <p:font typeface="Roboto Condensed" panose="02000000000000000000" pitchFamily="2" charset="0"/>
      <p:regular r:id="rId85"/>
      <p:bold r:id="rId86"/>
      <p:italic r:id="rId87"/>
      <p:boldItalic r:id="rId88"/>
    </p:embeddedFont>
    <p:embeddedFont>
      <p:font typeface="Roboto Condensed Light" panose="02000000000000000000" pitchFamily="2" charset="0"/>
      <p:regular r:id="rId89"/>
      <p:italic r:id="rId90"/>
    </p:embeddedFont>
    <p:embeddedFont>
      <p:font typeface="Wingdings 2" panose="05020102010507070707" pitchFamily="18" charset="2"/>
      <p:regular r:id="rId91"/>
    </p:embeddedFont>
    <p:embeddedFont>
      <p:font typeface="Wingdings 3" panose="05040102010807070707" pitchFamily="18" charset="2"/>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LdjuMgpt/6A6Z6FReFjOg==" hashData="uVwFoK+P4HGzjQ9i8rbjadVFqaVKApJLXLTWYp7nV73ZHyj3My0TCKQO31KvYILyCrAJ6rvLZLskLS1Ra/Itcw=="/>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0E4F"/>
    <a:srgbClr val="F54337"/>
    <a:srgbClr val="301B92"/>
    <a:srgbClr val="673BB7"/>
    <a:srgbClr val="607D8B"/>
    <a:srgbClr val="ED524F"/>
    <a:srgbClr val="B71B1C"/>
    <a:srgbClr val="D81A60"/>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8C5AF6-2D7F-56E3-D828-DACFD73F1E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B160CCE-39C9-F5B1-8078-5B482CA8D0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D763A8-CC80-4D9A-BEE7-135CE82601FE}" type="datetimeFigureOut">
              <a:rPr lang="en-IN" smtClean="0"/>
              <a:t>21-07-2025</a:t>
            </a:fld>
            <a:endParaRPr lang="en-IN"/>
          </a:p>
        </p:txBody>
      </p:sp>
      <p:sp>
        <p:nvSpPr>
          <p:cNvPr id="4" name="Footer Placeholder 3">
            <a:extLst>
              <a:ext uri="{FF2B5EF4-FFF2-40B4-BE49-F238E27FC236}">
                <a16:creationId xmlns:a16="http://schemas.microsoft.com/office/drawing/2014/main" id="{CCFF7B6D-CB6A-F092-8FD1-BA3DEA160B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A079EBF-16D8-4868-F9A0-5D5595F651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C185DA-E540-4497-9FCB-BF15628A59B7}" type="slidenum">
              <a:rPr lang="en-IN" smtClean="0"/>
              <a:t>‹#›</a:t>
            </a:fld>
            <a:endParaRPr lang="en-IN"/>
          </a:p>
        </p:txBody>
      </p:sp>
    </p:spTree>
    <p:extLst>
      <p:ext uri="{BB962C8B-B14F-4D97-AF65-F5344CB8AC3E}">
        <p14:creationId xmlns:p14="http://schemas.microsoft.com/office/powerpoint/2010/main" val="556016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grpSp>
        <p:nvGrpSpPr>
          <p:cNvPr id="30" name="Group 2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31" name="Picture 30">
              <a:extLst>
                <a:ext uri="{FF2B5EF4-FFF2-40B4-BE49-F238E27FC236}">
                  <a16:creationId xmlns:a16="http://schemas.microsoft.com/office/drawing/2014/main" id="{B49C31A0-0173-45C3-B715-F73A797EA64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34" name="Rectangle 33">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7" name="Picture 26"/>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18" name="Picture 17">
            <a:extLst>
              <a:ext uri="{FF2B5EF4-FFF2-40B4-BE49-F238E27FC236}">
                <a16:creationId xmlns:a16="http://schemas.microsoft.com/office/drawing/2014/main" id="{79BE6AF3-7C05-4B7C-831E-038095D82C0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377142" y="1374127"/>
            <a:ext cx="5794682" cy="3337666"/>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0150094" y="861192"/>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rotWithShape="1">
          <a:blip r:embed="rId11"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5325533"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#2305CS311 (Web Programming using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Helpers &amp; Routing</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3" name="Picture 12">
              <a:extLst>
                <a:ext uri="{FF2B5EF4-FFF2-40B4-BE49-F238E27FC236}">
                  <a16:creationId xmlns:a16="http://schemas.microsoft.com/office/drawing/2014/main" id="{538C9597-8AB6-41B2-8903-FB3D0B47AD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31180" y="5712647"/>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4" name="Group 13">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7" name="Rectangle 16">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105840"/>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27313" y="599344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7/21/2025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90" y="1122364"/>
            <a:ext cx="7035300" cy="2992436"/>
          </a:xfrm>
        </p:spPr>
        <p:txBody>
          <a:bodyPr/>
          <a:lstStyle/>
          <a:p>
            <a:r>
              <a:rPr lang="en-US" sz="4800" b="0" dirty="0">
                <a:latin typeface="Roboto Condensed Light" panose="02000000000000000000" pitchFamily="2" charset="0"/>
                <a:ea typeface="Roboto Condensed Light" panose="02000000000000000000" pitchFamily="2" charset="0"/>
              </a:rPr>
              <a:t>Unit-3</a:t>
            </a:r>
            <a:r>
              <a:rPr lang="en-US" dirty="0"/>
              <a:t> </a:t>
            </a:r>
            <a:br>
              <a:rPr lang="en-US" dirty="0"/>
            </a:br>
            <a:r>
              <a:rPr lang="en-US" dirty="0">
                <a:effectLst/>
              </a:rPr>
              <a:t>Helpers &amp; Routing</a:t>
            </a:r>
            <a:br>
              <a:rPr lang="en-US" b="0" dirty="0">
                <a:effectLst/>
              </a:rPr>
            </a:br>
            <a:br>
              <a:rPr lang="en-US" dirty="0"/>
            </a:br>
            <a:endParaRPr lang="en-US" dirty="0">
              <a:effectLst/>
            </a:endParaRP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madhuresh.fichadiya@darshan.ac.in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8866961282</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840480" cy="290081"/>
          </a:xfrm>
        </p:spPr>
        <p:txBody>
          <a:bodyPr/>
          <a:lstStyle/>
          <a:p>
            <a:r>
              <a:rPr lang="en-US" dirty="0"/>
              <a:t>Computer Science &amp;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Madhuresh R Fichadiya</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Web Programming using .NET</a:t>
            </a:r>
          </a:p>
          <a:p>
            <a:r>
              <a:rPr lang="en-US" dirty="0"/>
              <a:t>#2305CS311</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HTML Helpers</a:t>
            </a:r>
          </a:p>
        </p:txBody>
      </p:sp>
      <p:sp>
        <p:nvSpPr>
          <p:cNvPr id="5" name="Text Placeholder 4"/>
          <p:cNvSpPr>
            <a:spLocks noGrp="1"/>
          </p:cNvSpPr>
          <p:nvPr>
            <p:ph type="body" idx="1"/>
          </p:nvPr>
        </p:nvSpPr>
        <p:spPr/>
        <p:txBody>
          <a:bodyPr/>
          <a:lstStyle/>
          <a:p>
            <a:r>
              <a:rPr lang="en-US" dirty="0"/>
              <a:t>Section 3.2.1</a:t>
            </a:r>
          </a:p>
        </p:txBody>
      </p:sp>
    </p:spTree>
    <p:extLst>
      <p:ext uri="{BB962C8B-B14F-4D97-AF65-F5344CB8AC3E}">
        <p14:creationId xmlns:p14="http://schemas.microsoft.com/office/powerpoint/2010/main" val="4159714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HTML Helpers are </a:t>
            </a:r>
            <a:r>
              <a:rPr lang="en-US" b="1" dirty="0"/>
              <a:t>classes that can generate html tags in Razor view pages</a:t>
            </a:r>
            <a:r>
              <a:rPr lang="en-US" dirty="0"/>
              <a:t>.</a:t>
            </a:r>
          </a:p>
          <a:p>
            <a:pPr fontAlgn="base"/>
            <a:r>
              <a:rPr lang="en-US" dirty="0"/>
              <a:t>An HTML Helper is just a </a:t>
            </a:r>
            <a:r>
              <a:rPr lang="en-US" b="1" dirty="0"/>
              <a:t>method that returns a HTML string</a:t>
            </a:r>
            <a:r>
              <a:rPr lang="en-US" dirty="0"/>
              <a:t>.</a:t>
            </a:r>
          </a:p>
          <a:p>
            <a:pPr fontAlgn="base"/>
            <a:r>
              <a:rPr lang="en-US" dirty="0"/>
              <a:t>The string can represent </a:t>
            </a:r>
            <a:r>
              <a:rPr lang="en-US" b="1" dirty="0"/>
              <a:t>any type of content that you want</a:t>
            </a:r>
            <a:r>
              <a:rPr lang="en-US" dirty="0"/>
              <a:t>. </a:t>
            </a:r>
          </a:p>
          <a:p>
            <a:pPr fontAlgn="base"/>
            <a:r>
              <a:rPr lang="en-US" dirty="0"/>
              <a:t>For example, you can use HTML Helpers to render standard HTML tags like HTML &lt;input&gt;, &lt;button&gt; and &lt;</a:t>
            </a:r>
            <a:r>
              <a:rPr lang="en-US" dirty="0" err="1"/>
              <a:t>img</a:t>
            </a:r>
            <a:r>
              <a:rPr lang="en-US" dirty="0"/>
              <a:t>&gt; tags etc.</a:t>
            </a:r>
          </a:p>
          <a:p>
            <a:pPr fontAlgn="base"/>
            <a:r>
              <a:rPr lang="en-US" dirty="0"/>
              <a:t>It </a:t>
            </a:r>
            <a:r>
              <a:rPr lang="en-US" b="1" dirty="0"/>
              <a:t>also binds the model object to HTML controls to display the value of model properties into those controls </a:t>
            </a:r>
            <a:r>
              <a:rPr lang="en-US" dirty="0"/>
              <a:t>and also assigns the value of the controls to the model properties while submitting a web form.</a:t>
            </a:r>
          </a:p>
          <a:p>
            <a:pPr fontAlgn="base"/>
            <a:r>
              <a:rPr lang="en-US" dirty="0"/>
              <a:t>So, we can always use the </a:t>
            </a:r>
            <a:r>
              <a:rPr lang="en-US" dirty="0" err="1"/>
              <a:t>HtmlHelper</a:t>
            </a:r>
            <a:r>
              <a:rPr lang="en-US" dirty="0"/>
              <a:t> class in razor view instead of writing HTML tags manually.</a:t>
            </a:r>
          </a:p>
          <a:p>
            <a:pPr fontAlgn="base"/>
            <a:r>
              <a:rPr lang="en-US" dirty="0"/>
              <a:t>Starts with </a:t>
            </a:r>
            <a:r>
              <a:rPr lang="en-US" b="1" dirty="0"/>
              <a:t>@Html </a:t>
            </a:r>
            <a:r>
              <a:rPr lang="en-US" dirty="0"/>
              <a:t>is an object of the </a:t>
            </a:r>
            <a:r>
              <a:rPr lang="en-US" dirty="0" err="1"/>
              <a:t>HtmlHelper</a:t>
            </a:r>
            <a:r>
              <a:rPr lang="en-US" dirty="0"/>
              <a:t> class. (@ symbol is used to access server-side object in razor syntax)</a:t>
            </a:r>
          </a:p>
        </p:txBody>
      </p:sp>
      <p:sp>
        <p:nvSpPr>
          <p:cNvPr id="3" name="Title 2"/>
          <p:cNvSpPr>
            <a:spLocks noGrp="1"/>
          </p:cNvSpPr>
          <p:nvPr>
            <p:ph type="title"/>
          </p:nvPr>
        </p:nvSpPr>
        <p:spPr/>
        <p:txBody>
          <a:bodyPr/>
          <a:lstStyle/>
          <a:p>
            <a:r>
              <a:rPr lang="en-US" dirty="0"/>
              <a:t>Introduction: HTML Helpers</a:t>
            </a:r>
          </a:p>
        </p:txBody>
      </p:sp>
    </p:spTree>
    <p:extLst>
      <p:ext uri="{BB962C8B-B14F-4D97-AF65-F5344CB8AC3E}">
        <p14:creationId xmlns:p14="http://schemas.microsoft.com/office/powerpoint/2010/main" val="174289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eriod"/>
            </a:pPr>
            <a:r>
              <a:rPr lang="en-US" b="1" dirty="0"/>
              <a:t>Standard Html Helpers</a:t>
            </a:r>
          </a:p>
          <a:p>
            <a:pPr marL="457200" indent="-457200">
              <a:buFont typeface="+mj-lt"/>
              <a:buAutoNum type="arabicPeriod"/>
            </a:pPr>
            <a:r>
              <a:rPr lang="en-US" b="1" dirty="0"/>
              <a:t>Strongly Typed HTML Helpers (</a:t>
            </a:r>
            <a:r>
              <a:rPr lang="en-US" b="1" i="1" dirty="0"/>
              <a:t>Model Binding</a:t>
            </a:r>
            <a:r>
              <a:rPr lang="en-US" b="1" dirty="0"/>
              <a:t>)</a:t>
            </a:r>
          </a:p>
          <a:p>
            <a:endParaRPr lang="en-US" dirty="0"/>
          </a:p>
        </p:txBody>
      </p:sp>
      <p:sp>
        <p:nvSpPr>
          <p:cNvPr id="3" name="Title 2"/>
          <p:cNvSpPr>
            <a:spLocks noGrp="1"/>
          </p:cNvSpPr>
          <p:nvPr>
            <p:ph type="title"/>
          </p:nvPr>
        </p:nvSpPr>
        <p:spPr/>
        <p:txBody>
          <a:bodyPr/>
          <a:lstStyle/>
          <a:p>
            <a:r>
              <a:rPr lang="en-US" dirty="0"/>
              <a:t>Built-In HTML Helpers</a:t>
            </a:r>
          </a:p>
        </p:txBody>
      </p:sp>
    </p:spTree>
    <p:extLst>
      <p:ext uri="{BB962C8B-B14F-4D97-AF65-F5344CB8AC3E}">
        <p14:creationId xmlns:p14="http://schemas.microsoft.com/office/powerpoint/2010/main" val="135415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Standard HTML Helpers</a:t>
            </a:r>
          </a:p>
        </p:txBody>
      </p:sp>
      <p:sp>
        <p:nvSpPr>
          <p:cNvPr id="5" name="Text Placeholder 4"/>
          <p:cNvSpPr>
            <a:spLocks noGrp="1"/>
          </p:cNvSpPr>
          <p:nvPr>
            <p:ph type="body" idx="1"/>
          </p:nvPr>
        </p:nvSpPr>
        <p:spPr/>
        <p:txBody>
          <a:bodyPr/>
          <a:lstStyle/>
          <a:p>
            <a:r>
              <a:rPr lang="en-US" dirty="0"/>
              <a:t>Section 3.2.2</a:t>
            </a:r>
          </a:p>
        </p:txBody>
      </p:sp>
    </p:spTree>
    <p:extLst>
      <p:ext uri="{BB962C8B-B14F-4D97-AF65-F5344CB8AC3E}">
        <p14:creationId xmlns:p14="http://schemas.microsoft.com/office/powerpoint/2010/main" val="423295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1. Standard HTML Helpers</a:t>
            </a:r>
          </a:p>
        </p:txBody>
      </p:sp>
      <p:graphicFrame>
        <p:nvGraphicFramePr>
          <p:cNvPr id="5" name="Table 4"/>
          <p:cNvGraphicFramePr>
            <a:graphicFrameLocks noGrp="1"/>
          </p:cNvGraphicFramePr>
          <p:nvPr>
            <p:extLst>
              <p:ext uri="{D42A27DB-BD31-4B8C-83A1-F6EECF244321}">
                <p14:modId xmlns:p14="http://schemas.microsoft.com/office/powerpoint/2010/main" val="4166657254"/>
              </p:ext>
            </p:extLst>
          </p:nvPr>
        </p:nvGraphicFramePr>
        <p:xfrm>
          <a:off x="117694" y="755878"/>
          <a:ext cx="11968682" cy="4785857"/>
        </p:xfrm>
        <a:graphic>
          <a:graphicData uri="http://schemas.openxmlformats.org/drawingml/2006/table">
            <a:tbl>
              <a:tblPr firstRow="1" bandRow="1">
                <a:tableStyleId>{5C22544A-7EE6-4342-B048-85BDC9FD1C3A}</a:tableStyleId>
              </a:tblPr>
              <a:tblGrid>
                <a:gridCol w="2335795">
                  <a:extLst>
                    <a:ext uri="{9D8B030D-6E8A-4147-A177-3AD203B41FA5}">
                      <a16:colId xmlns:a16="http://schemas.microsoft.com/office/drawing/2014/main" val="20000"/>
                    </a:ext>
                  </a:extLst>
                </a:gridCol>
                <a:gridCol w="9632887">
                  <a:extLst>
                    <a:ext uri="{9D8B030D-6E8A-4147-A177-3AD203B41FA5}">
                      <a16:colId xmlns:a16="http://schemas.microsoft.com/office/drawing/2014/main" val="20001"/>
                    </a:ext>
                  </a:extLst>
                </a:gridCol>
              </a:tblGrid>
              <a:tr h="396737">
                <a:tc>
                  <a:txBody>
                    <a:bodyPr/>
                    <a:lstStyle/>
                    <a:p>
                      <a:r>
                        <a:rPr lang="en-US" dirty="0"/>
                        <a:t>HTML Element</a:t>
                      </a:r>
                    </a:p>
                  </a:txBody>
                  <a:tcPr/>
                </a:tc>
                <a:tc>
                  <a:txBody>
                    <a:bodyPr/>
                    <a:lstStyle/>
                    <a:p>
                      <a:r>
                        <a:rPr lang="en-US" dirty="0"/>
                        <a:t>Example</a:t>
                      </a:r>
                    </a:p>
                  </a:txBody>
                  <a:tcPr/>
                </a:tc>
                <a:extLst>
                  <a:ext uri="{0D108BD9-81ED-4DB2-BD59-A6C34878D82A}">
                    <a16:rowId xmlns:a16="http://schemas.microsoft.com/office/drawing/2014/main" val="10000"/>
                  </a:ext>
                </a:extLst>
              </a:tr>
              <a:tr h="324000">
                <a:tc>
                  <a:txBody>
                    <a:bodyPr/>
                    <a:lstStyle/>
                    <a:p>
                      <a:r>
                        <a:rPr lang="en-US" b="1" dirty="0" err="1"/>
                        <a:t>TextBox</a:t>
                      </a:r>
                      <a:endParaRPr lang="en-US" b="1" dirty="0"/>
                    </a:p>
                  </a:txBody>
                  <a:tcPr anchor="ctr"/>
                </a:tc>
                <a:tc>
                  <a:txBody>
                    <a:bodyPr/>
                    <a:lstStyle/>
                    <a:p>
                      <a:r>
                        <a:rPr lang="en-US" dirty="0">
                          <a:effectLst/>
                        </a:rPr>
                        <a:t>@</a:t>
                      </a:r>
                      <a:r>
                        <a:rPr lang="en-US" dirty="0"/>
                        <a:t>Html.</a:t>
                      </a:r>
                      <a:r>
                        <a:rPr lang="en-US" b="1" dirty="0">
                          <a:solidFill>
                            <a:srgbClr val="74531F"/>
                          </a:solidFill>
                          <a:effectLst/>
                        </a:rPr>
                        <a:t>TextBox</a:t>
                      </a:r>
                      <a:r>
                        <a:rPr lang="en-US" dirty="0"/>
                        <a:t>(</a:t>
                      </a:r>
                      <a:r>
                        <a:rPr lang="en-US" dirty="0">
                          <a:solidFill>
                            <a:srgbClr val="A31515"/>
                          </a:solidFill>
                          <a:effectLst/>
                        </a:rPr>
                        <a:t>"txtLastName"</a:t>
                      </a:r>
                      <a:r>
                        <a:rPr lang="en-US" dirty="0"/>
                        <a:t>, </a:t>
                      </a:r>
                      <a:r>
                        <a:rPr lang="en-US" dirty="0">
                          <a:solidFill>
                            <a:srgbClr val="A31515"/>
                          </a:solidFill>
                          <a:effectLst/>
                        </a:rPr>
                        <a:t>“Last Name"</a:t>
                      </a:r>
                      <a:r>
                        <a:rPr lang="en-US" dirty="0"/>
                        <a:t>) </a:t>
                      </a:r>
                    </a:p>
                  </a:txBody>
                  <a:tcPr anchor="ctr"/>
                </a:tc>
                <a:extLst>
                  <a:ext uri="{0D108BD9-81ED-4DB2-BD59-A6C34878D82A}">
                    <a16:rowId xmlns:a16="http://schemas.microsoft.com/office/drawing/2014/main" val="10001"/>
                  </a:ext>
                </a:extLst>
              </a:tr>
              <a:tr h="324000">
                <a:tc>
                  <a:txBody>
                    <a:bodyPr/>
                    <a:lstStyle/>
                    <a:p>
                      <a:r>
                        <a:rPr lang="en-US" sz="1800" b="1" i="0" kern="1200" dirty="0" err="1">
                          <a:solidFill>
                            <a:schemeClr val="dk1"/>
                          </a:solidFill>
                          <a:effectLst/>
                          <a:latin typeface="+mn-lt"/>
                          <a:ea typeface="+mn-ea"/>
                          <a:cs typeface="+mn-cs"/>
                        </a:rPr>
                        <a:t>TextArea</a:t>
                      </a:r>
                      <a:endParaRPr lang="en-US" b="1" dirty="0"/>
                    </a:p>
                  </a:txBody>
                  <a:tcPr anchor="ctr"/>
                </a:tc>
                <a:tc>
                  <a:txBody>
                    <a:bodyPr/>
                    <a:lstStyle/>
                    <a:p>
                      <a:r>
                        <a:rPr lang="en-US" dirty="0">
                          <a:effectLst/>
                        </a:rPr>
                        <a:t>@</a:t>
                      </a:r>
                      <a:r>
                        <a:rPr lang="en-US" dirty="0"/>
                        <a:t>Html.</a:t>
                      </a:r>
                      <a:r>
                        <a:rPr lang="en-US" b="1" dirty="0">
                          <a:solidFill>
                            <a:srgbClr val="74531F"/>
                          </a:solidFill>
                          <a:effectLst/>
                        </a:rPr>
                        <a:t>TextArea</a:t>
                      </a:r>
                      <a:r>
                        <a:rPr lang="en-US" dirty="0"/>
                        <a:t>(</a:t>
                      </a:r>
                      <a:r>
                        <a:rPr lang="en-US" dirty="0">
                          <a:solidFill>
                            <a:srgbClr val="A31515"/>
                          </a:solidFill>
                          <a:effectLst/>
                        </a:rPr>
                        <a:t>"txtAddress"</a:t>
                      </a:r>
                      <a:r>
                        <a:rPr lang="en-US" dirty="0"/>
                        <a:t>, </a:t>
                      </a:r>
                      <a:r>
                        <a:rPr lang="en-US" dirty="0">
                          <a:solidFill>
                            <a:srgbClr val="A31515"/>
                          </a:solidFill>
                          <a:effectLst/>
                        </a:rPr>
                        <a:t>"Enter Address"</a:t>
                      </a:r>
                      <a:r>
                        <a:rPr lang="en-US" dirty="0"/>
                        <a:t>, 5, 15, </a:t>
                      </a:r>
                      <a:r>
                        <a:rPr lang="en-US" dirty="0">
                          <a:solidFill>
                            <a:srgbClr val="0000FF"/>
                          </a:solidFill>
                          <a:effectLst/>
                        </a:rPr>
                        <a:t>null</a:t>
                      </a:r>
                      <a:r>
                        <a:rPr lang="en-US" dirty="0"/>
                        <a:t>)  </a:t>
                      </a:r>
                    </a:p>
                  </a:txBody>
                  <a:tcPr anchor="ctr"/>
                </a:tc>
                <a:extLst>
                  <a:ext uri="{0D108BD9-81ED-4DB2-BD59-A6C34878D82A}">
                    <a16:rowId xmlns:a16="http://schemas.microsoft.com/office/drawing/2014/main" val="10002"/>
                  </a:ext>
                </a:extLst>
              </a:tr>
              <a:tr h="324000">
                <a:tc>
                  <a:txBody>
                    <a:bodyPr/>
                    <a:lstStyle/>
                    <a:p>
                      <a:r>
                        <a:rPr lang="en-US" sz="1800" b="1" i="0" kern="1200" dirty="0">
                          <a:solidFill>
                            <a:schemeClr val="dk1"/>
                          </a:solidFill>
                          <a:effectLst/>
                          <a:latin typeface="+mn-lt"/>
                          <a:ea typeface="+mn-ea"/>
                          <a:cs typeface="+mn-cs"/>
                        </a:rPr>
                        <a:t>Password</a:t>
                      </a:r>
                      <a:endParaRPr lang="en-US" b="1" dirty="0"/>
                    </a:p>
                  </a:txBody>
                  <a:tcPr anchor="ctr"/>
                </a:tc>
                <a:tc>
                  <a:txBody>
                    <a:bodyPr/>
                    <a:lstStyle/>
                    <a:p>
                      <a:r>
                        <a:rPr lang="en-US" dirty="0">
                          <a:effectLst/>
                        </a:rPr>
                        <a:t>@</a:t>
                      </a:r>
                      <a:r>
                        <a:rPr lang="en-US" dirty="0"/>
                        <a:t>Html.</a:t>
                      </a:r>
                      <a:r>
                        <a:rPr lang="en-US" b="1" dirty="0">
                          <a:solidFill>
                            <a:srgbClr val="74531F"/>
                          </a:solidFill>
                          <a:effectLst/>
                        </a:rPr>
                        <a:t>Password</a:t>
                      </a:r>
                      <a:r>
                        <a:rPr lang="en-US" dirty="0"/>
                        <a:t>(</a:t>
                      </a:r>
                      <a:r>
                        <a:rPr lang="en-US" dirty="0">
                          <a:solidFill>
                            <a:srgbClr val="A31515"/>
                          </a:solidFill>
                          <a:effectLst/>
                        </a:rPr>
                        <a:t>"txtPassword"</a:t>
                      </a:r>
                      <a:r>
                        <a:rPr lang="en-US" dirty="0"/>
                        <a:t>, </a:t>
                      </a:r>
                      <a:r>
                        <a:rPr lang="en-US" dirty="0">
                          <a:solidFill>
                            <a:srgbClr val="A31515"/>
                          </a:solidFill>
                          <a:effectLst/>
                        </a:rPr>
                        <a:t>"123"</a:t>
                      </a:r>
                      <a:r>
                        <a:rPr lang="en-US" dirty="0"/>
                        <a:t>)</a:t>
                      </a:r>
                    </a:p>
                  </a:txBody>
                  <a:tcPr anchor="ctr"/>
                </a:tc>
                <a:extLst>
                  <a:ext uri="{0D108BD9-81ED-4DB2-BD59-A6C34878D82A}">
                    <a16:rowId xmlns:a16="http://schemas.microsoft.com/office/drawing/2014/main" val="10003"/>
                  </a:ext>
                </a:extLst>
              </a:tr>
              <a:tr h="324000">
                <a:tc>
                  <a:txBody>
                    <a:bodyPr/>
                    <a:lstStyle/>
                    <a:p>
                      <a:r>
                        <a:rPr lang="en-US" sz="1800" b="1" i="0" kern="1200" dirty="0">
                          <a:solidFill>
                            <a:schemeClr val="dk1"/>
                          </a:solidFill>
                          <a:effectLst/>
                          <a:latin typeface="+mn-lt"/>
                          <a:ea typeface="+mn-ea"/>
                          <a:cs typeface="+mn-cs"/>
                        </a:rPr>
                        <a:t>Hidden Field</a:t>
                      </a:r>
                      <a:endParaRPr lang="en-US" b="1" dirty="0"/>
                    </a:p>
                  </a:txBody>
                  <a:tcPr anchor="ctr"/>
                </a:tc>
                <a:tc>
                  <a:txBody>
                    <a:bodyPr/>
                    <a:lstStyle/>
                    <a:p>
                      <a:r>
                        <a:rPr lang="en-US" dirty="0">
                          <a:effectLst/>
                        </a:rPr>
                        <a:t>@</a:t>
                      </a:r>
                      <a:r>
                        <a:rPr lang="en-US" dirty="0"/>
                        <a:t>Html.</a:t>
                      </a:r>
                      <a:r>
                        <a:rPr lang="en-US" b="1" dirty="0">
                          <a:solidFill>
                            <a:srgbClr val="74531F"/>
                          </a:solidFill>
                          <a:effectLst/>
                        </a:rPr>
                        <a:t>Hidden</a:t>
                      </a:r>
                      <a:r>
                        <a:rPr lang="en-US" dirty="0"/>
                        <a:t>(</a:t>
                      </a:r>
                      <a:r>
                        <a:rPr lang="en-US" dirty="0">
                          <a:solidFill>
                            <a:srgbClr val="A31515"/>
                          </a:solidFill>
                          <a:effectLst/>
                        </a:rPr>
                        <a:t>"Hidden1"</a:t>
                      </a:r>
                      <a:r>
                        <a:rPr lang="en-US" dirty="0"/>
                        <a:t>, </a:t>
                      </a:r>
                      <a:r>
                        <a:rPr lang="en-US" dirty="0">
                          <a:solidFill>
                            <a:srgbClr val="A31515"/>
                          </a:solidFill>
                          <a:effectLst/>
                        </a:rPr>
                        <a:t>"</a:t>
                      </a:r>
                      <a:r>
                        <a:rPr lang="en-US" dirty="0" err="1">
                          <a:solidFill>
                            <a:srgbClr val="A31515"/>
                          </a:solidFill>
                          <a:effectLst/>
                        </a:rPr>
                        <a:t>val</a:t>
                      </a:r>
                      <a:r>
                        <a:rPr lang="en-US" dirty="0">
                          <a:solidFill>
                            <a:srgbClr val="A31515"/>
                          </a:solidFill>
                          <a:effectLst/>
                        </a:rPr>
                        <a:t>"</a:t>
                      </a:r>
                      <a:r>
                        <a:rPr lang="en-US" dirty="0"/>
                        <a:t>) </a:t>
                      </a:r>
                    </a:p>
                  </a:txBody>
                  <a:tcPr anchor="ctr"/>
                </a:tc>
                <a:extLst>
                  <a:ext uri="{0D108BD9-81ED-4DB2-BD59-A6C34878D82A}">
                    <a16:rowId xmlns:a16="http://schemas.microsoft.com/office/drawing/2014/main" val="10004"/>
                  </a:ext>
                </a:extLst>
              </a:tr>
              <a:tr h="324000">
                <a:tc>
                  <a:txBody>
                    <a:bodyPr/>
                    <a:lstStyle/>
                    <a:p>
                      <a:r>
                        <a:rPr lang="en-US" sz="1800" b="1" i="0" kern="1200" dirty="0" err="1">
                          <a:solidFill>
                            <a:schemeClr val="dk1"/>
                          </a:solidFill>
                          <a:effectLst/>
                          <a:latin typeface="+mn-lt"/>
                          <a:ea typeface="+mn-ea"/>
                          <a:cs typeface="+mn-cs"/>
                        </a:rPr>
                        <a:t>CheckBox</a:t>
                      </a:r>
                      <a:endParaRPr lang="en-US" b="1" dirty="0"/>
                    </a:p>
                  </a:txBody>
                  <a:tcPr anchor="ctr"/>
                </a:tc>
                <a:tc>
                  <a:txBody>
                    <a:bodyPr/>
                    <a:lstStyle/>
                    <a:p>
                      <a:r>
                        <a:rPr lang="en-US" dirty="0">
                          <a:effectLst/>
                        </a:rPr>
                        <a:t>@</a:t>
                      </a:r>
                      <a:r>
                        <a:rPr lang="en-US" dirty="0"/>
                        <a:t>Html.</a:t>
                      </a:r>
                      <a:r>
                        <a:rPr lang="en-US" b="1" dirty="0">
                          <a:solidFill>
                            <a:srgbClr val="74531F"/>
                          </a:solidFill>
                          <a:effectLst/>
                        </a:rPr>
                        <a:t>CheckBox</a:t>
                      </a:r>
                      <a:r>
                        <a:rPr lang="en-US" dirty="0"/>
                        <a:t>(</a:t>
                      </a:r>
                      <a:r>
                        <a:rPr lang="en-US" dirty="0">
                          <a:solidFill>
                            <a:srgbClr val="A31515"/>
                          </a:solidFill>
                          <a:effectLst/>
                        </a:rPr>
                        <a:t>"Checkbox1"</a:t>
                      </a:r>
                      <a:r>
                        <a:rPr lang="en-US" dirty="0"/>
                        <a:t>, </a:t>
                      </a:r>
                      <a:r>
                        <a:rPr lang="en-US" dirty="0">
                          <a:solidFill>
                            <a:srgbClr val="0000FF"/>
                          </a:solidFill>
                          <a:effectLst/>
                        </a:rPr>
                        <a:t>false</a:t>
                      </a:r>
                      <a:r>
                        <a:rPr lang="en-US" dirty="0"/>
                        <a:t>)</a:t>
                      </a:r>
                    </a:p>
                  </a:txBody>
                  <a:tcPr anchor="ctr"/>
                </a:tc>
                <a:extLst>
                  <a:ext uri="{0D108BD9-81ED-4DB2-BD59-A6C34878D82A}">
                    <a16:rowId xmlns:a16="http://schemas.microsoft.com/office/drawing/2014/main" val="10005"/>
                  </a:ext>
                </a:extLst>
              </a:tr>
              <a:tr h="324000">
                <a:tc>
                  <a:txBody>
                    <a:bodyPr/>
                    <a:lstStyle/>
                    <a:p>
                      <a:r>
                        <a:rPr lang="en-US" sz="1800" b="1" i="0" kern="1200" dirty="0" err="1">
                          <a:solidFill>
                            <a:schemeClr val="dk1"/>
                          </a:solidFill>
                          <a:effectLst/>
                          <a:latin typeface="+mn-lt"/>
                          <a:ea typeface="+mn-ea"/>
                          <a:cs typeface="+mn-cs"/>
                        </a:rPr>
                        <a:t>RadioButton</a:t>
                      </a:r>
                      <a:endParaRPr lang="en-US" b="1" dirty="0"/>
                    </a:p>
                  </a:txBody>
                  <a:tcPr anchor="ctr"/>
                </a:tc>
                <a:tc>
                  <a:txBody>
                    <a:bodyPr/>
                    <a:lstStyle/>
                    <a:p>
                      <a:r>
                        <a:rPr lang="en-US" dirty="0">
                          <a:effectLst/>
                        </a:rPr>
                        <a:t>@</a:t>
                      </a:r>
                      <a:r>
                        <a:rPr lang="en-US" dirty="0"/>
                        <a:t>Html.</a:t>
                      </a:r>
                      <a:r>
                        <a:rPr lang="en-US" b="1" dirty="0">
                          <a:solidFill>
                            <a:srgbClr val="74531F"/>
                          </a:solidFill>
                          <a:effectLst/>
                        </a:rPr>
                        <a:t>RadioButton</a:t>
                      </a:r>
                      <a:r>
                        <a:rPr lang="en-US" dirty="0"/>
                        <a:t>(</a:t>
                      </a:r>
                      <a:r>
                        <a:rPr lang="en-US" dirty="0">
                          <a:solidFill>
                            <a:srgbClr val="A31515"/>
                          </a:solidFill>
                          <a:effectLst/>
                        </a:rPr>
                        <a:t>"Radiobutton1"</a:t>
                      </a:r>
                      <a:r>
                        <a:rPr lang="en-US" dirty="0"/>
                        <a:t>, </a:t>
                      </a:r>
                      <a:r>
                        <a:rPr lang="en-US" dirty="0">
                          <a:solidFill>
                            <a:srgbClr val="A31515"/>
                          </a:solidFill>
                          <a:effectLst/>
                        </a:rPr>
                        <a:t>"</a:t>
                      </a:r>
                      <a:r>
                        <a:rPr lang="en-US" dirty="0" err="1">
                          <a:solidFill>
                            <a:srgbClr val="A31515"/>
                          </a:solidFill>
                          <a:effectLst/>
                        </a:rPr>
                        <a:t>val</a:t>
                      </a:r>
                      <a:r>
                        <a:rPr lang="en-US" dirty="0">
                          <a:solidFill>
                            <a:srgbClr val="A31515"/>
                          </a:solidFill>
                          <a:effectLst/>
                        </a:rPr>
                        <a:t>"</a:t>
                      </a:r>
                      <a:r>
                        <a:rPr lang="en-US" dirty="0"/>
                        <a:t>, </a:t>
                      </a:r>
                      <a:r>
                        <a:rPr lang="en-US" dirty="0">
                          <a:solidFill>
                            <a:srgbClr val="0000FF"/>
                          </a:solidFill>
                          <a:effectLst/>
                        </a:rPr>
                        <a:t>true</a:t>
                      </a:r>
                      <a:r>
                        <a:rPr lang="en-US" dirty="0"/>
                        <a:t>)</a:t>
                      </a:r>
                    </a:p>
                  </a:txBody>
                  <a:tcPr anchor="ctr"/>
                </a:tc>
                <a:extLst>
                  <a:ext uri="{0D108BD9-81ED-4DB2-BD59-A6C34878D82A}">
                    <a16:rowId xmlns:a16="http://schemas.microsoft.com/office/drawing/2014/main" val="10006"/>
                  </a:ext>
                </a:extLst>
              </a:tr>
              <a:tr h="324000">
                <a:tc>
                  <a:txBody>
                    <a:bodyPr/>
                    <a:lstStyle/>
                    <a:p>
                      <a:r>
                        <a:rPr lang="en-US" sz="1800" b="1" i="0" kern="1200" dirty="0">
                          <a:solidFill>
                            <a:schemeClr val="dk1"/>
                          </a:solidFill>
                          <a:effectLst/>
                          <a:latin typeface="+mn-lt"/>
                          <a:ea typeface="+mn-ea"/>
                          <a:cs typeface="+mn-cs"/>
                        </a:rPr>
                        <a:t>Drop-down list</a:t>
                      </a:r>
                      <a:endParaRPr lang="en-US" b="1" dirty="0"/>
                    </a:p>
                  </a:txBody>
                  <a:tcPr/>
                </a:tc>
                <a:tc>
                  <a:txBody>
                    <a:bodyPr/>
                    <a:lstStyle/>
                    <a:p>
                      <a:r>
                        <a:rPr lang="en-US" dirty="0">
                          <a:effectLst/>
                        </a:rPr>
                        <a:t>@</a:t>
                      </a:r>
                      <a:r>
                        <a:rPr lang="en-US" dirty="0"/>
                        <a:t>Html.</a:t>
                      </a:r>
                      <a:r>
                        <a:rPr lang="en-US" b="1" dirty="0">
                          <a:solidFill>
                            <a:srgbClr val="74531F"/>
                          </a:solidFill>
                          <a:effectLst/>
                        </a:rPr>
                        <a:t>DropDownList</a:t>
                      </a:r>
                      <a:r>
                        <a:rPr lang="en-US" dirty="0"/>
                        <a:t>(</a:t>
                      </a:r>
                      <a:r>
                        <a:rPr lang="en-US" dirty="0">
                          <a:solidFill>
                            <a:srgbClr val="A31515"/>
                          </a:solidFill>
                          <a:effectLst/>
                        </a:rPr>
                        <a:t>"DropDownList1"</a:t>
                      </a:r>
                      <a:r>
                        <a:rPr lang="en-US" dirty="0"/>
                        <a:t>, </a:t>
                      </a:r>
                      <a:r>
                        <a:rPr lang="en-US" dirty="0">
                          <a:solidFill>
                            <a:srgbClr val="0000FF"/>
                          </a:solidFill>
                          <a:effectLst/>
                        </a:rPr>
                        <a:t>new</a:t>
                      </a:r>
                      <a:r>
                        <a:rPr lang="en-US" dirty="0"/>
                        <a:t> </a:t>
                      </a:r>
                      <a:r>
                        <a:rPr lang="en-US" dirty="0" err="1">
                          <a:solidFill>
                            <a:srgbClr val="066555"/>
                          </a:solidFill>
                          <a:effectLst/>
                        </a:rPr>
                        <a:t>SelectList</a:t>
                      </a:r>
                      <a:r>
                        <a:rPr lang="en-US" dirty="0"/>
                        <a:t>(</a:t>
                      </a:r>
                      <a:r>
                        <a:rPr lang="en-US" dirty="0">
                          <a:solidFill>
                            <a:srgbClr val="0000FF"/>
                          </a:solidFill>
                          <a:effectLst/>
                        </a:rPr>
                        <a:t>new</a:t>
                      </a:r>
                      <a:r>
                        <a:rPr lang="en-US" dirty="0"/>
                        <a:t> [] {</a:t>
                      </a:r>
                      <a:r>
                        <a:rPr lang="en-US" dirty="0">
                          <a:solidFill>
                            <a:srgbClr val="A31515"/>
                          </a:solidFill>
                          <a:effectLst/>
                        </a:rPr>
                        <a:t>"Male"</a:t>
                      </a:r>
                      <a:r>
                        <a:rPr lang="en-US" dirty="0"/>
                        <a:t>, </a:t>
                      </a:r>
                      <a:r>
                        <a:rPr lang="en-US" dirty="0">
                          <a:solidFill>
                            <a:srgbClr val="A31515"/>
                          </a:solidFill>
                          <a:effectLst/>
                        </a:rPr>
                        <a:t>"Female"</a:t>
                      </a:r>
                      <a:r>
                        <a:rPr lang="en-US" dirty="0"/>
                        <a:t>})) </a:t>
                      </a:r>
                    </a:p>
                  </a:txBody>
                  <a:tcPr/>
                </a:tc>
                <a:extLst>
                  <a:ext uri="{0D108BD9-81ED-4DB2-BD59-A6C34878D82A}">
                    <a16:rowId xmlns:a16="http://schemas.microsoft.com/office/drawing/2014/main" val="1153683168"/>
                  </a:ext>
                </a:extLst>
              </a:tr>
              <a:tr h="324000">
                <a:tc>
                  <a:txBody>
                    <a:bodyPr/>
                    <a:lstStyle/>
                    <a:p>
                      <a:r>
                        <a:rPr lang="en-US" sz="1800" b="1" i="0" kern="1200" dirty="0">
                          <a:solidFill>
                            <a:schemeClr val="dk1"/>
                          </a:solidFill>
                          <a:effectLst/>
                          <a:latin typeface="+mn-lt"/>
                          <a:ea typeface="+mn-ea"/>
                          <a:cs typeface="+mn-cs"/>
                        </a:rPr>
                        <a:t>Multiple-select</a:t>
                      </a:r>
                      <a:endParaRPr lang="en-US" b="1" dirty="0"/>
                    </a:p>
                  </a:txBody>
                  <a:tcPr/>
                </a:tc>
                <a:tc>
                  <a:txBody>
                    <a:bodyPr/>
                    <a:lstStyle/>
                    <a:p>
                      <a:r>
                        <a:rPr lang="en-US" dirty="0">
                          <a:effectLst/>
                        </a:rPr>
                        <a:t>@</a:t>
                      </a:r>
                      <a:r>
                        <a:rPr lang="en-US" dirty="0"/>
                        <a:t>Html.</a:t>
                      </a:r>
                      <a:r>
                        <a:rPr lang="en-US" b="1" dirty="0">
                          <a:solidFill>
                            <a:srgbClr val="74531F"/>
                          </a:solidFill>
                          <a:effectLst/>
                        </a:rPr>
                        <a:t>ListBox</a:t>
                      </a:r>
                      <a:r>
                        <a:rPr lang="en-US" dirty="0"/>
                        <a:t>(</a:t>
                      </a:r>
                      <a:r>
                        <a:rPr lang="en-US" dirty="0">
                          <a:solidFill>
                            <a:srgbClr val="A31515"/>
                          </a:solidFill>
                          <a:effectLst/>
                        </a:rPr>
                        <a:t>"ListBox1"</a:t>
                      </a:r>
                      <a:r>
                        <a:rPr lang="en-US" dirty="0"/>
                        <a:t>, </a:t>
                      </a:r>
                      <a:r>
                        <a:rPr lang="en-US" dirty="0">
                          <a:solidFill>
                            <a:srgbClr val="0000FF"/>
                          </a:solidFill>
                          <a:effectLst/>
                        </a:rPr>
                        <a:t>new</a:t>
                      </a:r>
                      <a:r>
                        <a:rPr lang="en-US" dirty="0"/>
                        <a:t> </a:t>
                      </a:r>
                      <a:r>
                        <a:rPr lang="en-US" dirty="0" err="1">
                          <a:solidFill>
                            <a:srgbClr val="066555"/>
                          </a:solidFill>
                          <a:effectLst/>
                        </a:rPr>
                        <a:t>MultiSelectList</a:t>
                      </a:r>
                      <a:r>
                        <a:rPr lang="en-US" dirty="0"/>
                        <a:t>(</a:t>
                      </a:r>
                      <a:r>
                        <a:rPr lang="en-US" dirty="0">
                          <a:solidFill>
                            <a:srgbClr val="0000FF"/>
                          </a:solidFill>
                          <a:effectLst/>
                        </a:rPr>
                        <a:t>new</a:t>
                      </a:r>
                      <a:r>
                        <a:rPr lang="en-US" dirty="0"/>
                        <a:t> [] {</a:t>
                      </a:r>
                      <a:r>
                        <a:rPr lang="en-US" dirty="0">
                          <a:solidFill>
                            <a:srgbClr val="A31515"/>
                          </a:solidFill>
                          <a:effectLst/>
                        </a:rPr>
                        <a:t>"Cricket"</a:t>
                      </a:r>
                      <a:r>
                        <a:rPr lang="en-US" dirty="0"/>
                        <a:t>, </a:t>
                      </a:r>
                      <a:r>
                        <a:rPr lang="en-US" dirty="0">
                          <a:solidFill>
                            <a:srgbClr val="A31515"/>
                          </a:solidFill>
                          <a:effectLst/>
                        </a:rPr>
                        <a:t>"Chess"</a:t>
                      </a:r>
                      <a:r>
                        <a:rPr lang="en-US" dirty="0"/>
                        <a:t>}))  </a:t>
                      </a:r>
                    </a:p>
                  </a:txBody>
                  <a:tcPr/>
                </a:tc>
                <a:extLst>
                  <a:ext uri="{0D108BD9-81ED-4DB2-BD59-A6C34878D82A}">
                    <a16:rowId xmlns:a16="http://schemas.microsoft.com/office/drawing/2014/main" val="1185593358"/>
                  </a:ext>
                </a:extLst>
              </a:tr>
              <a:tr h="324000">
                <a:tc>
                  <a:txBody>
                    <a:bodyPr/>
                    <a:lstStyle/>
                    <a:p>
                      <a:r>
                        <a:rPr lang="en-US" b="1" dirty="0" err="1"/>
                        <a:t>ActionLink</a:t>
                      </a:r>
                      <a:endParaRPr lang="en-US" b="1" dirty="0"/>
                    </a:p>
                  </a:txBody>
                  <a:tcPr/>
                </a:tc>
                <a:tc>
                  <a:txBody>
                    <a:bodyPr/>
                    <a:lstStyle/>
                    <a:p>
                      <a:r>
                        <a:rPr lang="en-US" dirty="0">
                          <a:effectLst/>
                        </a:rPr>
                        <a:t>@</a:t>
                      </a:r>
                      <a:r>
                        <a:rPr lang="en-US" dirty="0" err="1"/>
                        <a:t>Html.</a:t>
                      </a:r>
                      <a:r>
                        <a:rPr lang="en-US" b="1" dirty="0" err="1">
                          <a:solidFill>
                            <a:srgbClr val="74531F"/>
                          </a:solidFill>
                          <a:effectLst/>
                        </a:rPr>
                        <a:t>ActionLink</a:t>
                      </a:r>
                      <a:r>
                        <a:rPr lang="en-US" dirty="0"/>
                        <a:t>(</a:t>
                      </a:r>
                      <a:r>
                        <a:rPr lang="en-US" dirty="0">
                          <a:solidFill>
                            <a:srgbClr val="A31515"/>
                          </a:solidFill>
                          <a:effectLst/>
                        </a:rPr>
                        <a:t>"Click here"</a:t>
                      </a:r>
                      <a:r>
                        <a:rPr lang="en-US" dirty="0"/>
                        <a:t>, </a:t>
                      </a:r>
                      <a:r>
                        <a:rPr lang="en-US" dirty="0">
                          <a:solidFill>
                            <a:srgbClr val="066555"/>
                          </a:solidFill>
                          <a:effectLst/>
                        </a:rPr>
                        <a:t>// &lt;-- Link text  </a:t>
                      </a:r>
                      <a:r>
                        <a:rPr lang="en-US" dirty="0"/>
                        <a:t> </a:t>
                      </a:r>
                    </a:p>
                    <a:p>
                      <a:pPr lvl="4"/>
                      <a:r>
                        <a:rPr lang="en-US" dirty="0">
                          <a:solidFill>
                            <a:srgbClr val="A31515"/>
                          </a:solidFill>
                          <a:effectLst/>
                        </a:rPr>
                        <a:t>"About"</a:t>
                      </a:r>
                      <a:r>
                        <a:rPr lang="en-US" dirty="0"/>
                        <a:t>, </a:t>
                      </a:r>
                      <a:r>
                        <a:rPr lang="en-US" dirty="0">
                          <a:solidFill>
                            <a:srgbClr val="066555"/>
                          </a:solidFill>
                          <a:effectLst/>
                        </a:rPr>
                        <a:t>// &lt;-- Action Method Name  </a:t>
                      </a:r>
                      <a:r>
                        <a:rPr lang="en-US" dirty="0"/>
                        <a:t> </a:t>
                      </a:r>
                    </a:p>
                    <a:p>
                      <a:pPr lvl="4"/>
                      <a:r>
                        <a:rPr lang="en-US" dirty="0">
                          <a:solidFill>
                            <a:srgbClr val="A31515"/>
                          </a:solidFill>
                          <a:effectLst/>
                        </a:rPr>
                        <a:t>"Home"</a:t>
                      </a:r>
                      <a:r>
                        <a:rPr lang="en-US" dirty="0"/>
                        <a:t>, </a:t>
                      </a:r>
                      <a:r>
                        <a:rPr lang="en-US" dirty="0">
                          <a:solidFill>
                            <a:srgbClr val="066555"/>
                          </a:solidFill>
                          <a:effectLst/>
                        </a:rPr>
                        <a:t>// &lt;-- Controller Name  </a:t>
                      </a:r>
                      <a:r>
                        <a:rPr lang="en-US" dirty="0"/>
                        <a:t> </a:t>
                      </a:r>
                    </a:p>
                    <a:p>
                      <a:pPr lvl="4"/>
                      <a:r>
                        <a:rPr lang="en-US" dirty="0">
                          <a:solidFill>
                            <a:srgbClr val="0000FF"/>
                          </a:solidFill>
                          <a:effectLst/>
                        </a:rPr>
                        <a:t>null</a:t>
                      </a:r>
                      <a:r>
                        <a:rPr lang="en-US" dirty="0"/>
                        <a:t>, </a:t>
                      </a:r>
                      <a:r>
                        <a:rPr lang="en-US" dirty="0">
                          <a:solidFill>
                            <a:srgbClr val="066555"/>
                          </a:solidFill>
                          <a:effectLst/>
                        </a:rPr>
                        <a:t>// &lt;-- Route value  </a:t>
                      </a:r>
                      <a:r>
                        <a:rPr lang="en-US" dirty="0"/>
                        <a:t> </a:t>
                      </a:r>
                    </a:p>
                    <a:p>
                      <a:pPr lvl="4"/>
                      <a:r>
                        <a:rPr lang="en-US" dirty="0">
                          <a:solidFill>
                            <a:srgbClr val="0000FF"/>
                          </a:solidFill>
                          <a:effectLst/>
                        </a:rPr>
                        <a:t>null</a:t>
                      </a:r>
                      <a:r>
                        <a:rPr lang="en-US" dirty="0"/>
                        <a:t> </a:t>
                      </a:r>
                      <a:r>
                        <a:rPr lang="en-US" dirty="0">
                          <a:solidFill>
                            <a:srgbClr val="066555"/>
                          </a:solidFill>
                          <a:effectLst/>
                        </a:rPr>
                        <a:t>// &lt;-- html Arguments  </a:t>
                      </a:r>
                      <a:r>
                        <a:rPr lang="en-US" dirty="0"/>
                        <a:t> )</a:t>
                      </a:r>
                    </a:p>
                  </a:txBody>
                  <a:tcPr/>
                </a:tc>
                <a:extLst>
                  <a:ext uri="{0D108BD9-81ED-4DB2-BD59-A6C34878D82A}">
                    <a16:rowId xmlns:a16="http://schemas.microsoft.com/office/drawing/2014/main" val="1068487860"/>
                  </a:ext>
                </a:extLst>
              </a:tr>
            </a:tbl>
          </a:graphicData>
        </a:graphic>
      </p:graphicFrame>
    </p:spTree>
    <p:extLst>
      <p:ext uri="{BB962C8B-B14F-4D97-AF65-F5344CB8AC3E}">
        <p14:creationId xmlns:p14="http://schemas.microsoft.com/office/powerpoint/2010/main" val="416657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Strongly Typed HTML Helpers</a:t>
            </a:r>
          </a:p>
        </p:txBody>
      </p:sp>
      <p:sp>
        <p:nvSpPr>
          <p:cNvPr id="5" name="Text Placeholder 4"/>
          <p:cNvSpPr>
            <a:spLocks noGrp="1"/>
          </p:cNvSpPr>
          <p:nvPr>
            <p:ph type="body" idx="1"/>
          </p:nvPr>
        </p:nvSpPr>
        <p:spPr/>
        <p:txBody>
          <a:bodyPr/>
          <a:lstStyle/>
          <a:p>
            <a:r>
              <a:rPr lang="en-US" dirty="0"/>
              <a:t>Section 3.2.3</a:t>
            </a:r>
          </a:p>
        </p:txBody>
      </p:sp>
    </p:spTree>
    <p:extLst>
      <p:ext uri="{BB962C8B-B14F-4D97-AF65-F5344CB8AC3E}">
        <p14:creationId xmlns:p14="http://schemas.microsoft.com/office/powerpoint/2010/main" val="184655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a:t>2. Strongly Typed HTML Helpers</a:t>
            </a:r>
          </a:p>
        </p:txBody>
      </p:sp>
      <p:graphicFrame>
        <p:nvGraphicFramePr>
          <p:cNvPr id="5" name="Table 4"/>
          <p:cNvGraphicFramePr>
            <a:graphicFrameLocks noGrp="1"/>
          </p:cNvGraphicFramePr>
          <p:nvPr>
            <p:extLst>
              <p:ext uri="{D42A27DB-BD31-4B8C-83A1-F6EECF244321}">
                <p14:modId xmlns:p14="http://schemas.microsoft.com/office/powerpoint/2010/main" val="3249191296"/>
              </p:ext>
            </p:extLst>
          </p:nvPr>
        </p:nvGraphicFramePr>
        <p:xfrm>
          <a:off x="117694" y="755878"/>
          <a:ext cx="11968682" cy="3566160"/>
        </p:xfrm>
        <a:graphic>
          <a:graphicData uri="http://schemas.openxmlformats.org/drawingml/2006/table">
            <a:tbl>
              <a:tblPr firstRow="1" bandRow="1">
                <a:tableStyleId>{5C22544A-7EE6-4342-B048-85BDC9FD1C3A}</a:tableStyleId>
              </a:tblPr>
              <a:tblGrid>
                <a:gridCol w="2335795">
                  <a:extLst>
                    <a:ext uri="{9D8B030D-6E8A-4147-A177-3AD203B41FA5}">
                      <a16:colId xmlns:a16="http://schemas.microsoft.com/office/drawing/2014/main" val="20000"/>
                    </a:ext>
                  </a:extLst>
                </a:gridCol>
                <a:gridCol w="9632887">
                  <a:extLst>
                    <a:ext uri="{9D8B030D-6E8A-4147-A177-3AD203B41FA5}">
                      <a16:colId xmlns:a16="http://schemas.microsoft.com/office/drawing/2014/main" val="20001"/>
                    </a:ext>
                  </a:extLst>
                </a:gridCol>
              </a:tblGrid>
              <a:tr h="0">
                <a:tc>
                  <a:txBody>
                    <a:bodyPr/>
                    <a:lstStyle/>
                    <a:p>
                      <a:r>
                        <a:rPr lang="en-US" dirty="0"/>
                        <a:t>HTML Element</a:t>
                      </a:r>
                    </a:p>
                  </a:txBody>
                  <a:tcPr/>
                </a:tc>
                <a:tc>
                  <a:txBody>
                    <a:bodyPr/>
                    <a:lstStyle/>
                    <a:p>
                      <a:r>
                        <a:rPr lang="en-US" dirty="0"/>
                        <a:t>Example</a:t>
                      </a:r>
                    </a:p>
                  </a:txBody>
                  <a:tcPr/>
                </a:tc>
                <a:extLst>
                  <a:ext uri="{0D108BD9-81ED-4DB2-BD59-A6C34878D82A}">
                    <a16:rowId xmlns:a16="http://schemas.microsoft.com/office/drawing/2014/main" val="10000"/>
                  </a:ext>
                </a:extLst>
              </a:tr>
              <a:tr h="0">
                <a:tc>
                  <a:txBody>
                    <a:bodyPr/>
                    <a:lstStyle/>
                    <a:p>
                      <a:r>
                        <a:rPr lang="en-US" b="1" dirty="0" err="1"/>
                        <a:t>TextBoxFor</a:t>
                      </a:r>
                      <a:endParaRPr lang="en-US" b="1" dirty="0"/>
                    </a:p>
                  </a:txBody>
                  <a:tcPr anchor="ctr"/>
                </a:tc>
                <a:tc>
                  <a:txBody>
                    <a:bodyPr/>
                    <a:lstStyle/>
                    <a:p>
                      <a:r>
                        <a:rPr lang="en-US" dirty="0">
                          <a:effectLst/>
                        </a:rPr>
                        <a:t>@</a:t>
                      </a:r>
                      <a:r>
                        <a:rPr lang="en-US" dirty="0"/>
                        <a:t>Html.</a:t>
                      </a:r>
                      <a:r>
                        <a:rPr lang="en-US" b="1" dirty="0">
                          <a:solidFill>
                            <a:srgbClr val="74531F"/>
                          </a:solidFill>
                          <a:effectLst/>
                        </a:rPr>
                        <a:t>TextBoxFor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.Name, </a:t>
                      </a:r>
                      <a:r>
                        <a:rPr lang="en-IN" sz="1800" dirty="0">
                          <a:solidFill>
                            <a:srgbClr val="0000FF"/>
                          </a:solidFill>
                          <a:latin typeface="+mj-lt"/>
                        </a:rPr>
                        <a:t>new</a:t>
                      </a:r>
                      <a:r>
                        <a:rPr lang="en-IN" sz="1800" dirty="0">
                          <a:solidFill>
                            <a:srgbClr val="000000"/>
                          </a:solidFill>
                          <a:latin typeface="+mj-lt"/>
                        </a:rPr>
                        <a:t> {@class=</a:t>
                      </a:r>
                      <a:r>
                        <a:rPr lang="en-IN" sz="1800" dirty="0">
                          <a:solidFill>
                            <a:srgbClr val="A31515"/>
                          </a:solidFill>
                          <a:latin typeface="+mj-lt"/>
                        </a:rPr>
                        <a:t>"form-control"</a:t>
                      </a:r>
                      <a:r>
                        <a:rPr lang="en-IN" sz="1800" dirty="0">
                          <a:solidFill>
                            <a:srgbClr val="000000"/>
                          </a:solidFill>
                          <a:latin typeface="+mj-lt"/>
                        </a:rPr>
                        <a:t>,@placeholder=</a:t>
                      </a:r>
                      <a:r>
                        <a:rPr lang="en-IN" sz="1800" dirty="0">
                          <a:solidFill>
                            <a:srgbClr val="A31515"/>
                          </a:solidFill>
                          <a:latin typeface="+mj-lt"/>
                        </a:rPr>
                        <a:t>"Enter User </a:t>
                      </a:r>
                      <a:r>
                        <a:rPr lang="en-IN" sz="1800" dirty="0" err="1">
                          <a:solidFill>
                            <a:srgbClr val="A31515"/>
                          </a:solidFill>
                          <a:latin typeface="+mj-lt"/>
                        </a:rPr>
                        <a:t>Name"</a:t>
                      </a:r>
                      <a:r>
                        <a:rPr lang="en-IN" sz="1800" dirty="0" err="1">
                          <a:solidFill>
                            <a:srgbClr val="000000"/>
                          </a:solidFill>
                          <a:latin typeface="+mj-lt"/>
                        </a:rPr>
                        <a:t>,@style</a:t>
                      </a:r>
                      <a:r>
                        <a:rPr lang="en-IN" sz="1800" dirty="0">
                          <a:solidFill>
                            <a:srgbClr val="000000"/>
                          </a:solidFill>
                          <a:latin typeface="+mj-lt"/>
                        </a:rPr>
                        <a:t>=</a:t>
                      </a:r>
                      <a:r>
                        <a:rPr lang="en-IN" sz="1800" dirty="0">
                          <a:solidFill>
                            <a:srgbClr val="A31515"/>
                          </a:solidFill>
                          <a:latin typeface="+mj-lt"/>
                        </a:rPr>
                        <a:t>"</a:t>
                      </a:r>
                      <a:r>
                        <a:rPr lang="en-IN" sz="1800" dirty="0" err="1">
                          <a:solidFill>
                            <a:srgbClr val="A31515"/>
                          </a:solidFill>
                          <a:latin typeface="+mj-lt"/>
                        </a:rPr>
                        <a:t>color:red</a:t>
                      </a:r>
                      <a:r>
                        <a:rPr lang="en-IN" sz="1800" dirty="0">
                          <a:solidFill>
                            <a:srgbClr val="A31515"/>
                          </a:solidFill>
                          <a:latin typeface="+mj-lt"/>
                        </a:rPr>
                        <a:t>"</a:t>
                      </a:r>
                      <a:r>
                        <a:rPr lang="en-IN" sz="1800" dirty="0">
                          <a:solidFill>
                            <a:srgbClr val="000000"/>
                          </a:solidFill>
                          <a:latin typeface="+mj-lt"/>
                        </a:rPr>
                        <a:t>}</a:t>
                      </a:r>
                      <a:r>
                        <a:rPr lang="en-US" dirty="0"/>
                        <a:t>) </a:t>
                      </a:r>
                    </a:p>
                  </a:txBody>
                  <a:tcPr anchor="ctr"/>
                </a:tc>
                <a:extLst>
                  <a:ext uri="{0D108BD9-81ED-4DB2-BD59-A6C34878D82A}">
                    <a16:rowId xmlns:a16="http://schemas.microsoft.com/office/drawing/2014/main" val="10001"/>
                  </a:ext>
                </a:extLst>
              </a:tr>
              <a:tr h="0">
                <a:tc>
                  <a:txBody>
                    <a:bodyPr/>
                    <a:lstStyle/>
                    <a:p>
                      <a:r>
                        <a:rPr lang="en-US" sz="1800" b="1" i="0" kern="1200" dirty="0" err="1">
                          <a:solidFill>
                            <a:schemeClr val="dk1"/>
                          </a:solidFill>
                          <a:effectLst/>
                          <a:latin typeface="+mn-lt"/>
                          <a:ea typeface="+mn-ea"/>
                          <a:cs typeface="+mn-cs"/>
                        </a:rPr>
                        <a:t>TextAreaFor</a:t>
                      </a:r>
                      <a:endParaRPr lang="en-US" b="1" dirty="0"/>
                    </a:p>
                  </a:txBody>
                  <a:tcPr anchor="ctr"/>
                </a:tc>
                <a:tc>
                  <a:txBody>
                    <a:bodyPr/>
                    <a:lstStyle/>
                    <a:p>
                      <a:r>
                        <a:rPr lang="en-US" dirty="0">
                          <a:effectLst/>
                        </a:rPr>
                        <a:t>@</a:t>
                      </a:r>
                      <a:r>
                        <a:rPr lang="en-US" dirty="0"/>
                        <a:t>Html.</a:t>
                      </a:r>
                      <a:r>
                        <a:rPr lang="en-US" b="1" dirty="0">
                          <a:solidFill>
                            <a:srgbClr val="74531F"/>
                          </a:solidFill>
                          <a:effectLst/>
                        </a:rPr>
                        <a:t>TextAreaFor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.Address, 5, 15, </a:t>
                      </a:r>
                      <a:r>
                        <a:rPr lang="en-US" dirty="0">
                          <a:solidFill>
                            <a:srgbClr val="0000FF"/>
                          </a:solidFill>
                          <a:effectLst/>
                        </a:rPr>
                        <a:t>new</a:t>
                      </a:r>
                      <a:r>
                        <a:rPr lang="en-US" dirty="0"/>
                        <a:t>{}))   </a:t>
                      </a:r>
                    </a:p>
                  </a:txBody>
                  <a:tcPr anchor="ctr"/>
                </a:tc>
                <a:extLst>
                  <a:ext uri="{0D108BD9-81ED-4DB2-BD59-A6C34878D82A}">
                    <a16:rowId xmlns:a16="http://schemas.microsoft.com/office/drawing/2014/main" val="10002"/>
                  </a:ext>
                </a:extLst>
              </a:tr>
              <a:tr h="0">
                <a:tc>
                  <a:txBody>
                    <a:bodyPr/>
                    <a:lstStyle/>
                    <a:p>
                      <a:r>
                        <a:rPr lang="en-US" sz="1800" b="1" i="0" kern="1200" dirty="0" err="1">
                          <a:solidFill>
                            <a:schemeClr val="dk1"/>
                          </a:solidFill>
                          <a:effectLst/>
                          <a:latin typeface="+mn-lt"/>
                          <a:ea typeface="+mn-ea"/>
                          <a:cs typeface="+mn-cs"/>
                        </a:rPr>
                        <a:t>PasswordFor</a:t>
                      </a:r>
                      <a:endParaRPr lang="en-US" b="1" dirty="0"/>
                    </a:p>
                  </a:txBody>
                  <a:tcPr anchor="ctr"/>
                </a:tc>
                <a:tc>
                  <a:txBody>
                    <a:bodyPr/>
                    <a:lstStyle/>
                    <a:p>
                      <a:r>
                        <a:rPr lang="en-US" dirty="0">
                          <a:effectLst/>
                        </a:rPr>
                        <a:t>@</a:t>
                      </a:r>
                      <a:r>
                        <a:rPr lang="en-US" dirty="0"/>
                        <a:t>Html.</a:t>
                      </a:r>
                      <a:r>
                        <a:rPr lang="en-US" b="1" dirty="0">
                          <a:solidFill>
                            <a:srgbClr val="74531F"/>
                          </a:solidFill>
                          <a:effectLst/>
                        </a:rPr>
                        <a:t>PasswordFor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.Password) </a:t>
                      </a:r>
                    </a:p>
                  </a:txBody>
                  <a:tcPr anchor="ctr"/>
                </a:tc>
                <a:extLst>
                  <a:ext uri="{0D108BD9-81ED-4DB2-BD59-A6C34878D82A}">
                    <a16:rowId xmlns:a16="http://schemas.microsoft.com/office/drawing/2014/main" val="10003"/>
                  </a:ext>
                </a:extLst>
              </a:tr>
              <a:tr h="0">
                <a:tc>
                  <a:txBody>
                    <a:bodyPr/>
                    <a:lstStyle/>
                    <a:p>
                      <a:r>
                        <a:rPr lang="en-US" sz="1800" b="1" i="0" kern="1200" dirty="0" err="1">
                          <a:solidFill>
                            <a:schemeClr val="dk1"/>
                          </a:solidFill>
                          <a:effectLst/>
                          <a:latin typeface="+mn-lt"/>
                          <a:ea typeface="+mn-ea"/>
                          <a:cs typeface="+mn-cs"/>
                        </a:rPr>
                        <a:t>HiddenFor</a:t>
                      </a:r>
                      <a:endParaRPr lang="en-US" b="1" dirty="0"/>
                    </a:p>
                  </a:txBody>
                  <a:tcPr anchor="ctr"/>
                </a:tc>
                <a:tc>
                  <a:txBody>
                    <a:bodyPr/>
                    <a:lstStyle/>
                    <a:p>
                      <a:r>
                        <a:rPr lang="en-US" dirty="0">
                          <a:effectLst/>
                        </a:rPr>
                        <a:t>@</a:t>
                      </a:r>
                      <a:r>
                        <a:rPr lang="en-US" dirty="0"/>
                        <a:t>Html.</a:t>
                      </a:r>
                      <a:r>
                        <a:rPr lang="en-US" b="1" dirty="0">
                          <a:solidFill>
                            <a:srgbClr val="74531F"/>
                          </a:solidFill>
                          <a:effectLst/>
                        </a:rPr>
                        <a:t>HiddenFor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.StudentId)</a:t>
                      </a:r>
                    </a:p>
                  </a:txBody>
                  <a:tcPr anchor="ctr"/>
                </a:tc>
                <a:extLst>
                  <a:ext uri="{0D108BD9-81ED-4DB2-BD59-A6C34878D82A}">
                    <a16:rowId xmlns:a16="http://schemas.microsoft.com/office/drawing/2014/main" val="10004"/>
                  </a:ext>
                </a:extLst>
              </a:tr>
              <a:tr h="0">
                <a:tc>
                  <a:txBody>
                    <a:bodyPr/>
                    <a:lstStyle/>
                    <a:p>
                      <a:r>
                        <a:rPr lang="en-US" sz="1800" b="1" i="0" kern="1200" dirty="0" err="1">
                          <a:solidFill>
                            <a:schemeClr val="dk1"/>
                          </a:solidFill>
                          <a:effectLst/>
                          <a:latin typeface="+mn-lt"/>
                          <a:ea typeface="+mn-ea"/>
                          <a:cs typeface="+mn-cs"/>
                        </a:rPr>
                        <a:t>CheckBoxFor</a:t>
                      </a:r>
                      <a:endParaRPr lang="en-US" b="1" dirty="0"/>
                    </a:p>
                  </a:txBody>
                  <a:tcPr anchor="ctr"/>
                </a:tc>
                <a:tc>
                  <a:txBody>
                    <a:bodyPr/>
                    <a:lstStyle/>
                    <a:p>
                      <a:r>
                        <a:rPr lang="en-US" dirty="0">
                          <a:effectLst/>
                        </a:rPr>
                        <a:t>@</a:t>
                      </a:r>
                      <a:r>
                        <a:rPr lang="en-US" dirty="0"/>
                        <a:t>Html.</a:t>
                      </a:r>
                      <a:r>
                        <a:rPr lang="en-US" b="1" dirty="0">
                          <a:solidFill>
                            <a:srgbClr val="74531F"/>
                          </a:solidFill>
                          <a:effectLst/>
                        </a:rPr>
                        <a:t>CheckBoxFor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.IsDetained)</a:t>
                      </a:r>
                    </a:p>
                  </a:txBody>
                  <a:tcPr anchor="ctr"/>
                </a:tc>
                <a:extLst>
                  <a:ext uri="{0D108BD9-81ED-4DB2-BD59-A6C34878D82A}">
                    <a16:rowId xmlns:a16="http://schemas.microsoft.com/office/drawing/2014/main" val="10005"/>
                  </a:ext>
                </a:extLst>
              </a:tr>
              <a:tr h="0">
                <a:tc>
                  <a:txBody>
                    <a:bodyPr/>
                    <a:lstStyle/>
                    <a:p>
                      <a:r>
                        <a:rPr lang="en-US" sz="1800" b="1" i="0" kern="1200" dirty="0" err="1">
                          <a:solidFill>
                            <a:schemeClr val="dk1"/>
                          </a:solidFill>
                          <a:effectLst/>
                          <a:latin typeface="+mn-lt"/>
                          <a:ea typeface="+mn-ea"/>
                          <a:cs typeface="+mn-cs"/>
                        </a:rPr>
                        <a:t>RadioButtonFor</a:t>
                      </a:r>
                      <a:endParaRPr lang="en-US" b="1" dirty="0"/>
                    </a:p>
                  </a:txBody>
                  <a:tcPr anchor="ctr"/>
                </a:tc>
                <a:tc>
                  <a:txBody>
                    <a:bodyPr/>
                    <a:lstStyle/>
                    <a:p>
                      <a:r>
                        <a:rPr lang="en-US" dirty="0">
                          <a:effectLst/>
                        </a:rPr>
                        <a:t>@</a:t>
                      </a:r>
                      <a:r>
                        <a:rPr lang="en-US" dirty="0"/>
                        <a:t>Html.</a:t>
                      </a:r>
                      <a:r>
                        <a:rPr lang="en-US" b="1" dirty="0">
                          <a:solidFill>
                            <a:srgbClr val="74531F"/>
                          </a:solidFill>
                          <a:effectLst/>
                        </a:rPr>
                        <a:t>RadioButtonFor</a:t>
                      </a:r>
                      <a:r>
                        <a:rPr lang="en-US" dirty="0"/>
                        <a:t>(</a:t>
                      </a:r>
                      <a:r>
                        <a:rPr lang="en-US" b="1" dirty="0">
                          <a:solidFill>
                            <a:srgbClr val="1F377F"/>
                          </a:solidFill>
                          <a:effectLst/>
                        </a:rPr>
                        <a:t>m</a:t>
                      </a:r>
                      <a:r>
                        <a:rPr lang="en-US" dirty="0"/>
                        <a:t>=&gt;</a:t>
                      </a:r>
                      <a:r>
                        <a:rPr lang="en-US" b="1" dirty="0">
                          <a:solidFill>
                            <a:srgbClr val="1F377F"/>
                          </a:solidFill>
                          <a:effectLst/>
                        </a:rPr>
                        <a:t>m</a:t>
                      </a:r>
                      <a:r>
                        <a:rPr lang="en-US" dirty="0"/>
                        <a:t>.IsDetained)</a:t>
                      </a:r>
                    </a:p>
                  </a:txBody>
                  <a:tcPr anchor="ctr"/>
                </a:tc>
                <a:extLst>
                  <a:ext uri="{0D108BD9-81ED-4DB2-BD59-A6C34878D82A}">
                    <a16:rowId xmlns:a16="http://schemas.microsoft.com/office/drawing/2014/main" val="10006"/>
                  </a:ext>
                </a:extLst>
              </a:tr>
              <a:tr h="0">
                <a:tc>
                  <a:txBody>
                    <a:bodyPr/>
                    <a:lstStyle/>
                    <a:p>
                      <a:r>
                        <a:rPr lang="en-US" sz="1800" b="1" i="0" kern="1200" dirty="0" err="1">
                          <a:solidFill>
                            <a:schemeClr val="dk1"/>
                          </a:solidFill>
                          <a:effectLst/>
                          <a:latin typeface="+mn-lt"/>
                          <a:ea typeface="+mn-ea"/>
                          <a:cs typeface="+mn-cs"/>
                        </a:rPr>
                        <a:t>DropDownListFor</a:t>
                      </a:r>
                      <a:endParaRPr lang="en-US" b="1" dirty="0"/>
                    </a:p>
                  </a:txBody>
                  <a:tcPr/>
                </a:tc>
                <a:tc>
                  <a:txBody>
                    <a:bodyPr/>
                    <a:lstStyle/>
                    <a:p>
                      <a:r>
                        <a:rPr lang="en-US" dirty="0">
                          <a:effectLst/>
                        </a:rPr>
                        <a:t>@</a:t>
                      </a:r>
                      <a:r>
                        <a:rPr lang="en-US" dirty="0"/>
                        <a:t>Html.</a:t>
                      </a:r>
                      <a:r>
                        <a:rPr lang="en-US" b="1" dirty="0">
                          <a:solidFill>
                            <a:srgbClr val="74531F"/>
                          </a:solidFill>
                          <a:effectLst/>
                        </a:rPr>
                        <a:t>DropDownListFor</a:t>
                      </a:r>
                      <a:r>
                        <a:rPr lang="en-US" dirty="0"/>
                        <a:t>(</a:t>
                      </a:r>
                      <a:r>
                        <a:rPr lang="en-US" b="1" dirty="0">
                          <a:solidFill>
                            <a:srgbClr val="1F377F"/>
                          </a:solidFill>
                          <a:effectLst/>
                        </a:rPr>
                        <a:t>m</a:t>
                      </a:r>
                      <a:r>
                        <a:rPr lang="en-US" dirty="0"/>
                        <a:t> =&gt; </a:t>
                      </a:r>
                      <a:r>
                        <a:rPr lang="en-US" b="1" dirty="0" err="1">
                          <a:solidFill>
                            <a:srgbClr val="1F377F"/>
                          </a:solidFill>
                          <a:effectLst/>
                        </a:rPr>
                        <a:t>m</a:t>
                      </a:r>
                      <a:r>
                        <a:rPr lang="en-US" dirty="0" err="1"/>
                        <a:t>.Gender</a:t>
                      </a:r>
                      <a:r>
                        <a:rPr lang="en-US" dirty="0"/>
                        <a:t>, </a:t>
                      </a:r>
                      <a:r>
                        <a:rPr lang="en-US" dirty="0">
                          <a:solidFill>
                            <a:srgbClr val="0000FF"/>
                          </a:solidFill>
                          <a:effectLst/>
                        </a:rPr>
                        <a:t>new</a:t>
                      </a:r>
                      <a:r>
                        <a:rPr lang="en-US" dirty="0"/>
                        <a:t> </a:t>
                      </a:r>
                      <a:r>
                        <a:rPr lang="en-US" dirty="0" err="1">
                          <a:solidFill>
                            <a:srgbClr val="066555"/>
                          </a:solidFill>
                          <a:effectLst/>
                        </a:rPr>
                        <a:t>SelectList</a:t>
                      </a:r>
                      <a:r>
                        <a:rPr lang="en-US" dirty="0"/>
                        <a:t>(</a:t>
                      </a:r>
                      <a:r>
                        <a:rPr lang="en-US" dirty="0">
                          <a:solidFill>
                            <a:srgbClr val="0000FF"/>
                          </a:solidFill>
                          <a:effectLst/>
                        </a:rPr>
                        <a:t>new</a:t>
                      </a:r>
                      <a:r>
                        <a:rPr lang="en-US" dirty="0"/>
                        <a:t> [] {</a:t>
                      </a:r>
                      <a:r>
                        <a:rPr lang="en-US" dirty="0">
                          <a:solidFill>
                            <a:srgbClr val="A31515"/>
                          </a:solidFill>
                          <a:effectLst/>
                        </a:rPr>
                        <a:t>"Male"</a:t>
                      </a:r>
                      <a:r>
                        <a:rPr lang="en-US" dirty="0"/>
                        <a:t>, </a:t>
                      </a:r>
                      <a:r>
                        <a:rPr lang="en-US" dirty="0">
                          <a:solidFill>
                            <a:srgbClr val="A31515"/>
                          </a:solidFill>
                          <a:effectLst/>
                        </a:rPr>
                        <a:t>"Female"</a:t>
                      </a:r>
                      <a:r>
                        <a:rPr lang="en-US" dirty="0"/>
                        <a:t>}),</a:t>
                      </a:r>
                      <a:r>
                        <a:rPr lang="en-US" dirty="0">
                          <a:solidFill>
                            <a:srgbClr val="A31515"/>
                          </a:solidFill>
                          <a:effectLst/>
                        </a:rPr>
                        <a:t> “Select Gender"</a:t>
                      </a:r>
                      <a:r>
                        <a:rPr lang="en-US" dirty="0"/>
                        <a:t>)</a:t>
                      </a:r>
                    </a:p>
                  </a:txBody>
                  <a:tcPr/>
                </a:tc>
                <a:extLst>
                  <a:ext uri="{0D108BD9-81ED-4DB2-BD59-A6C34878D82A}">
                    <a16:rowId xmlns:a16="http://schemas.microsoft.com/office/drawing/2014/main" val="4282426741"/>
                  </a:ext>
                </a:extLst>
              </a:tr>
              <a:tr h="0">
                <a:tc>
                  <a:txBody>
                    <a:bodyPr/>
                    <a:lstStyle/>
                    <a:p>
                      <a:r>
                        <a:rPr lang="en-US" sz="1800" b="1" i="0" kern="1200" dirty="0" err="1">
                          <a:solidFill>
                            <a:schemeClr val="dk1"/>
                          </a:solidFill>
                          <a:effectLst/>
                          <a:latin typeface="+mn-lt"/>
                          <a:ea typeface="+mn-ea"/>
                          <a:cs typeface="+mn-cs"/>
                        </a:rPr>
                        <a:t>ListBoxFor</a:t>
                      </a:r>
                      <a:endParaRPr lang="en-US" b="1" dirty="0"/>
                    </a:p>
                  </a:txBody>
                  <a:tcPr/>
                </a:tc>
                <a:tc>
                  <a:txBody>
                    <a:bodyPr/>
                    <a:lstStyle/>
                    <a:p>
                      <a:r>
                        <a:rPr lang="en-US" dirty="0">
                          <a:effectLst/>
                        </a:rPr>
                        <a:t>@</a:t>
                      </a:r>
                      <a:r>
                        <a:rPr lang="en-US" dirty="0"/>
                        <a:t>Html.</a:t>
                      </a:r>
                      <a:r>
                        <a:rPr lang="en-US" b="1" dirty="0">
                          <a:solidFill>
                            <a:srgbClr val="74531F"/>
                          </a:solidFill>
                          <a:effectLst/>
                        </a:rPr>
                        <a:t>ListBoxFor</a:t>
                      </a:r>
                      <a:r>
                        <a:rPr lang="en-US" dirty="0"/>
                        <a:t>(</a:t>
                      </a:r>
                      <a:r>
                        <a:rPr lang="en-US" b="1" dirty="0">
                          <a:solidFill>
                            <a:srgbClr val="1F377F"/>
                          </a:solidFill>
                          <a:effectLst/>
                        </a:rPr>
                        <a:t>m</a:t>
                      </a:r>
                      <a:r>
                        <a:rPr lang="en-US" dirty="0"/>
                        <a:t> =&gt; </a:t>
                      </a:r>
                      <a:r>
                        <a:rPr lang="en-US" b="1" dirty="0" err="1">
                          <a:solidFill>
                            <a:srgbClr val="1F377F"/>
                          </a:solidFill>
                          <a:effectLst/>
                        </a:rPr>
                        <a:t>m</a:t>
                      </a:r>
                      <a:r>
                        <a:rPr lang="en-US" dirty="0" err="1"/>
                        <a:t>.Hobbies</a:t>
                      </a:r>
                      <a:r>
                        <a:rPr lang="en-US" dirty="0"/>
                        <a:t>, </a:t>
                      </a:r>
                      <a:r>
                        <a:rPr lang="en-US" dirty="0">
                          <a:solidFill>
                            <a:srgbClr val="0000FF"/>
                          </a:solidFill>
                          <a:effectLst/>
                        </a:rPr>
                        <a:t>new</a:t>
                      </a:r>
                      <a:r>
                        <a:rPr lang="en-US" dirty="0"/>
                        <a:t> </a:t>
                      </a:r>
                      <a:r>
                        <a:rPr lang="en-US" dirty="0" err="1">
                          <a:solidFill>
                            <a:srgbClr val="066555"/>
                          </a:solidFill>
                          <a:effectLst/>
                        </a:rPr>
                        <a:t>MultiSelectList</a:t>
                      </a:r>
                      <a:r>
                        <a:rPr lang="en-US" dirty="0"/>
                        <a:t>(</a:t>
                      </a:r>
                      <a:r>
                        <a:rPr lang="en-US" dirty="0">
                          <a:solidFill>
                            <a:srgbClr val="0000FF"/>
                          </a:solidFill>
                          <a:effectLst/>
                        </a:rPr>
                        <a:t>new</a:t>
                      </a:r>
                      <a:r>
                        <a:rPr lang="en-US" dirty="0"/>
                        <a:t> [] {</a:t>
                      </a:r>
                      <a:r>
                        <a:rPr lang="en-US" dirty="0">
                          <a:solidFill>
                            <a:srgbClr val="A31515"/>
                          </a:solidFill>
                          <a:effectLst/>
                        </a:rPr>
                        <a:t>"Cricket"</a:t>
                      </a:r>
                      <a:r>
                        <a:rPr lang="en-US" dirty="0"/>
                        <a:t>, </a:t>
                      </a:r>
                      <a:r>
                        <a:rPr lang="en-US" dirty="0">
                          <a:solidFill>
                            <a:srgbClr val="A31515"/>
                          </a:solidFill>
                          <a:effectLst/>
                        </a:rPr>
                        <a:t>"</a:t>
                      </a:r>
                      <a:r>
                        <a:rPr lang="en-US" dirty="0" err="1">
                          <a:solidFill>
                            <a:srgbClr val="A31515"/>
                          </a:solidFill>
                          <a:effectLst/>
                        </a:rPr>
                        <a:t>Chess“,”Music</a:t>
                      </a:r>
                      <a:r>
                        <a:rPr lang="en-US" dirty="0">
                          <a:solidFill>
                            <a:srgbClr val="A31515"/>
                          </a:solidFill>
                          <a:effectLst/>
                        </a:rPr>
                        <a:t>”</a:t>
                      </a:r>
                      <a:r>
                        <a:rPr lang="en-US" dirty="0"/>
                        <a:t>}))</a:t>
                      </a:r>
                    </a:p>
                  </a:txBody>
                  <a:tcPr/>
                </a:tc>
                <a:extLst>
                  <a:ext uri="{0D108BD9-81ED-4DB2-BD59-A6C34878D82A}">
                    <a16:rowId xmlns:a16="http://schemas.microsoft.com/office/drawing/2014/main" val="822649306"/>
                  </a:ext>
                </a:extLst>
              </a:tr>
            </a:tbl>
          </a:graphicData>
        </a:graphic>
      </p:graphicFrame>
    </p:spTree>
    <p:extLst>
      <p:ext uri="{BB962C8B-B14F-4D97-AF65-F5344CB8AC3E}">
        <p14:creationId xmlns:p14="http://schemas.microsoft.com/office/powerpoint/2010/main" val="244853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Strongly Typed HTML Helpers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906" y="751267"/>
            <a:ext cx="7532484" cy="5816222"/>
          </a:xfrm>
          <a:ln>
            <a:solidFill>
              <a:schemeClr val="tx1"/>
            </a:solidFill>
          </a:ln>
        </p:spPr>
      </p:pic>
    </p:spTree>
    <p:extLst>
      <p:ext uri="{BB962C8B-B14F-4D97-AF65-F5344CB8AC3E}">
        <p14:creationId xmlns:p14="http://schemas.microsoft.com/office/powerpoint/2010/main" val="1057699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9701" y="822562"/>
            <a:ext cx="8435718" cy="5670313"/>
          </a:xfrm>
          <a:prstGeom prst="rect">
            <a:avLst/>
          </a:prstGeom>
          <a:ln>
            <a:solidFill>
              <a:schemeClr val="tx1"/>
            </a:solidFill>
          </a:ln>
        </p:spPr>
      </p:pic>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551652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7E40EC3-43FE-BABD-C744-F09B733B21BF}"/>
              </a:ext>
            </a:extLst>
          </p:cNvPr>
          <p:cNvGraphicFramePr>
            <a:graphicFrameLocks noGrp="1"/>
          </p:cNvGraphicFramePr>
          <p:nvPr>
            <p:ph idx="1"/>
            <p:extLst>
              <p:ext uri="{D42A27DB-BD31-4B8C-83A1-F6EECF244321}">
                <p14:modId xmlns:p14="http://schemas.microsoft.com/office/powerpoint/2010/main" val="498726682"/>
              </p:ext>
            </p:extLst>
          </p:nvPr>
        </p:nvGraphicFramePr>
        <p:xfrm>
          <a:off x="354563" y="842188"/>
          <a:ext cx="11320684" cy="3775164"/>
        </p:xfrm>
        <a:graphic>
          <a:graphicData uri="http://schemas.openxmlformats.org/drawingml/2006/table">
            <a:tbl>
              <a:tblPr firstRow="1">
                <a:tableStyleId>{BC89EF96-8CEA-46FF-86C4-4CE0E7609802}</a:tableStyleId>
              </a:tblPr>
              <a:tblGrid>
                <a:gridCol w="2379307">
                  <a:extLst>
                    <a:ext uri="{9D8B030D-6E8A-4147-A177-3AD203B41FA5}">
                      <a16:colId xmlns:a16="http://schemas.microsoft.com/office/drawing/2014/main" val="1927507726"/>
                    </a:ext>
                  </a:extLst>
                </a:gridCol>
                <a:gridCol w="2799184">
                  <a:extLst>
                    <a:ext uri="{9D8B030D-6E8A-4147-A177-3AD203B41FA5}">
                      <a16:colId xmlns:a16="http://schemas.microsoft.com/office/drawing/2014/main" val="1566835302"/>
                    </a:ext>
                  </a:extLst>
                </a:gridCol>
                <a:gridCol w="3310352">
                  <a:extLst>
                    <a:ext uri="{9D8B030D-6E8A-4147-A177-3AD203B41FA5}">
                      <a16:colId xmlns:a16="http://schemas.microsoft.com/office/drawing/2014/main" val="2195357705"/>
                    </a:ext>
                  </a:extLst>
                </a:gridCol>
                <a:gridCol w="2831841">
                  <a:extLst>
                    <a:ext uri="{9D8B030D-6E8A-4147-A177-3AD203B41FA5}">
                      <a16:colId xmlns:a16="http://schemas.microsoft.com/office/drawing/2014/main" val="3808645711"/>
                    </a:ext>
                  </a:extLst>
                </a:gridCol>
              </a:tblGrid>
              <a:tr h="559117">
                <a:tc>
                  <a:txBody>
                    <a:bodyPr/>
                    <a:lstStyle/>
                    <a:p>
                      <a:r>
                        <a:rPr lang="en-IN" sz="1800" dirty="0"/>
                        <a:t>Feature</a:t>
                      </a:r>
                      <a:endParaRPr lang="en-IN" sz="1600" dirty="0"/>
                    </a:p>
                  </a:txBody>
                  <a:tcPr marL="79874" marR="79874" marT="39937" marB="39937" anchor="ctr">
                    <a:solidFill>
                      <a:schemeClr val="accent1">
                        <a:lumMod val="60000"/>
                        <a:lumOff val="40000"/>
                      </a:schemeClr>
                    </a:solidFill>
                  </a:tcPr>
                </a:tc>
                <a:tc>
                  <a:txBody>
                    <a:bodyPr/>
                    <a:lstStyle/>
                    <a:p>
                      <a:r>
                        <a:rPr lang="en-IN" sz="1800" dirty="0"/>
                        <a:t>Standard HTML Helper</a:t>
                      </a:r>
                      <a:endParaRPr lang="en-IN" sz="1600" dirty="0"/>
                    </a:p>
                  </a:txBody>
                  <a:tcPr marL="79874" marR="79874" marT="39937" marB="39937" anchor="ctr">
                    <a:solidFill>
                      <a:schemeClr val="accent1">
                        <a:lumMod val="60000"/>
                        <a:lumOff val="40000"/>
                      </a:schemeClr>
                    </a:solidFill>
                  </a:tcPr>
                </a:tc>
                <a:tc>
                  <a:txBody>
                    <a:bodyPr/>
                    <a:lstStyle/>
                    <a:p>
                      <a:r>
                        <a:rPr lang="en-IN" sz="1800" dirty="0"/>
                        <a:t>Strongly Typed HTML Helper</a:t>
                      </a:r>
                      <a:endParaRPr lang="en-IN" sz="1600" dirty="0"/>
                    </a:p>
                  </a:txBody>
                  <a:tcPr marL="79874" marR="79874" marT="39937" marB="39937" anchor="ctr">
                    <a:solidFill>
                      <a:schemeClr val="accent1">
                        <a:lumMod val="60000"/>
                        <a:lumOff val="40000"/>
                      </a:schemeClr>
                    </a:solidFill>
                  </a:tcPr>
                </a:tc>
                <a:tc>
                  <a:txBody>
                    <a:bodyPr/>
                    <a:lstStyle/>
                    <a:p>
                      <a:r>
                        <a:rPr lang="en-IN" sz="1800" dirty="0"/>
                        <a:t>Tag Helper</a:t>
                      </a:r>
                      <a:endParaRPr lang="en-IN" sz="1600" dirty="0"/>
                    </a:p>
                  </a:txBody>
                  <a:tcPr marL="79874" marR="79874" marT="39937" marB="39937" anchor="ctr">
                    <a:solidFill>
                      <a:schemeClr val="accent1">
                        <a:lumMod val="60000"/>
                        <a:lumOff val="40000"/>
                      </a:schemeClr>
                    </a:solidFill>
                  </a:tcPr>
                </a:tc>
                <a:extLst>
                  <a:ext uri="{0D108BD9-81ED-4DB2-BD59-A6C34878D82A}">
                    <a16:rowId xmlns:a16="http://schemas.microsoft.com/office/drawing/2014/main" val="1099025525"/>
                  </a:ext>
                </a:extLst>
              </a:tr>
              <a:tr h="559117">
                <a:tc>
                  <a:txBody>
                    <a:bodyPr/>
                    <a:lstStyle/>
                    <a:p>
                      <a:r>
                        <a:rPr lang="en-IN" sz="1600" b="1"/>
                        <a:t>Syntax Style</a:t>
                      </a:r>
                      <a:endParaRPr lang="en-IN" sz="1600"/>
                    </a:p>
                  </a:txBody>
                  <a:tcPr marL="79874" marR="79874" marT="39937" marB="39937" anchor="ctr"/>
                </a:tc>
                <a:tc>
                  <a:txBody>
                    <a:bodyPr/>
                    <a:lstStyle/>
                    <a:p>
                      <a:r>
                        <a:rPr lang="en-IN" sz="1600" dirty="0"/>
                        <a:t>Method call with string</a:t>
                      </a:r>
                    </a:p>
                  </a:txBody>
                  <a:tcPr marL="79874" marR="79874" marT="39937" marB="39937" anchor="ctr"/>
                </a:tc>
                <a:tc>
                  <a:txBody>
                    <a:bodyPr/>
                    <a:lstStyle/>
                    <a:p>
                      <a:r>
                        <a:rPr lang="en-US" sz="1600"/>
                        <a:t>Method call with lambda expression</a:t>
                      </a:r>
                    </a:p>
                  </a:txBody>
                  <a:tcPr marL="79874" marR="79874" marT="39937" marB="39937" anchor="ctr"/>
                </a:tc>
                <a:tc>
                  <a:txBody>
                    <a:bodyPr/>
                    <a:lstStyle/>
                    <a:p>
                      <a:r>
                        <a:rPr lang="en-US" sz="1600"/>
                        <a:t>HTML-like tag with asp-* attributes</a:t>
                      </a:r>
                    </a:p>
                  </a:txBody>
                  <a:tcPr marL="79874" marR="79874" marT="39937" marB="39937" anchor="ctr"/>
                </a:tc>
                <a:extLst>
                  <a:ext uri="{0D108BD9-81ED-4DB2-BD59-A6C34878D82A}">
                    <a16:rowId xmlns:a16="http://schemas.microsoft.com/office/drawing/2014/main" val="1982998772"/>
                  </a:ext>
                </a:extLst>
              </a:tr>
              <a:tr h="559117">
                <a:tc>
                  <a:txBody>
                    <a:bodyPr/>
                    <a:lstStyle/>
                    <a:p>
                      <a:r>
                        <a:rPr lang="en-IN" sz="1600" b="1"/>
                        <a:t>Example</a:t>
                      </a:r>
                      <a:endParaRPr lang="en-IN" sz="1600"/>
                    </a:p>
                  </a:txBody>
                  <a:tcPr marL="79874" marR="79874" marT="39937" marB="39937" anchor="ctr"/>
                </a:tc>
                <a:tc>
                  <a:txBody>
                    <a:bodyPr/>
                    <a:lstStyle/>
                    <a:p>
                      <a:r>
                        <a:rPr lang="en-IN" sz="1600"/>
                        <a:t>@Html.TextBox("UserName")</a:t>
                      </a:r>
                    </a:p>
                  </a:txBody>
                  <a:tcPr marL="79874" marR="79874" marT="39937" marB="39937" anchor="ctr"/>
                </a:tc>
                <a:tc>
                  <a:txBody>
                    <a:bodyPr/>
                    <a:lstStyle/>
                    <a:p>
                      <a:r>
                        <a:rPr lang="en-IN" sz="1600" dirty="0"/>
                        <a:t>@Html.TextBoxFor(m =&gt; </a:t>
                      </a:r>
                      <a:r>
                        <a:rPr lang="en-IN" sz="1600" dirty="0" err="1"/>
                        <a:t>m.UserName</a:t>
                      </a:r>
                      <a:r>
                        <a:rPr lang="en-IN" sz="1600" dirty="0"/>
                        <a:t>)</a:t>
                      </a:r>
                    </a:p>
                  </a:txBody>
                  <a:tcPr marL="79874" marR="79874" marT="39937" marB="39937" anchor="ctr"/>
                </a:tc>
                <a:tc>
                  <a:txBody>
                    <a:bodyPr/>
                    <a:lstStyle/>
                    <a:p>
                      <a:r>
                        <a:rPr lang="en-IN" sz="1600"/>
                        <a:t>&lt;input asp-for="UserName" /&gt;</a:t>
                      </a:r>
                    </a:p>
                  </a:txBody>
                  <a:tcPr marL="79874" marR="79874" marT="39937" marB="39937" anchor="ctr"/>
                </a:tc>
                <a:extLst>
                  <a:ext uri="{0D108BD9-81ED-4DB2-BD59-A6C34878D82A}">
                    <a16:rowId xmlns:a16="http://schemas.microsoft.com/office/drawing/2014/main" val="213395834"/>
                  </a:ext>
                </a:extLst>
              </a:tr>
              <a:tr h="559117">
                <a:tc>
                  <a:txBody>
                    <a:bodyPr/>
                    <a:lstStyle/>
                    <a:p>
                      <a:r>
                        <a:rPr lang="en-IN" sz="1600" b="1" dirty="0"/>
                        <a:t>Model Binding</a:t>
                      </a:r>
                      <a:endParaRPr lang="en-IN" sz="1600" dirty="0"/>
                    </a:p>
                  </a:txBody>
                  <a:tcPr marL="79874" marR="79874" marT="39937" marB="39937" anchor="ctr"/>
                </a:tc>
                <a:tc>
                  <a:txBody>
                    <a:bodyPr/>
                    <a:lstStyle/>
                    <a:p>
                      <a:r>
                        <a:rPr lang="en-US" sz="1600" dirty="0"/>
                        <a:t>Not directly bound to model</a:t>
                      </a:r>
                    </a:p>
                  </a:txBody>
                  <a:tcPr marL="79874" marR="79874" marT="39937" marB="39937" anchor="ctr"/>
                </a:tc>
                <a:tc>
                  <a:txBody>
                    <a:bodyPr/>
                    <a:lstStyle/>
                    <a:p>
                      <a:r>
                        <a:rPr lang="en-IN" sz="1600" dirty="0"/>
                        <a:t>Directly bound to model</a:t>
                      </a:r>
                    </a:p>
                  </a:txBody>
                  <a:tcPr marL="79874" marR="79874" marT="39937" marB="39937" anchor="ctr"/>
                </a:tc>
                <a:tc>
                  <a:txBody>
                    <a:bodyPr/>
                    <a:lstStyle/>
                    <a:p>
                      <a:r>
                        <a:rPr lang="en-IN" sz="1600" dirty="0"/>
                        <a:t>Directly bound to model</a:t>
                      </a:r>
                    </a:p>
                  </a:txBody>
                  <a:tcPr marL="79874" marR="79874" marT="39937" marB="39937" anchor="ctr"/>
                </a:tc>
                <a:extLst>
                  <a:ext uri="{0D108BD9-81ED-4DB2-BD59-A6C34878D82A}">
                    <a16:rowId xmlns:a16="http://schemas.microsoft.com/office/drawing/2014/main" val="1893699729"/>
                  </a:ext>
                </a:extLst>
              </a:tr>
              <a:tr h="319496">
                <a:tc>
                  <a:txBody>
                    <a:bodyPr/>
                    <a:lstStyle/>
                    <a:p>
                      <a:r>
                        <a:rPr lang="en-IN" sz="1600" b="1" dirty="0"/>
                        <a:t>Readability</a:t>
                      </a:r>
                      <a:endParaRPr lang="en-IN" sz="1600" dirty="0"/>
                    </a:p>
                  </a:txBody>
                  <a:tcPr marL="79874" marR="79874" marT="39937" marB="39937" anchor="ctr"/>
                </a:tc>
                <a:tc>
                  <a:txBody>
                    <a:bodyPr/>
                    <a:lstStyle/>
                    <a:p>
                      <a:r>
                        <a:rPr lang="en-IN" sz="1600" dirty="0"/>
                        <a:t>Moderate</a:t>
                      </a:r>
                    </a:p>
                  </a:txBody>
                  <a:tcPr marL="79874" marR="79874" marT="39937" marB="39937" anchor="ctr"/>
                </a:tc>
                <a:tc>
                  <a:txBody>
                    <a:bodyPr/>
                    <a:lstStyle/>
                    <a:p>
                      <a:r>
                        <a:rPr lang="en-IN" sz="1600" dirty="0"/>
                        <a:t>Better</a:t>
                      </a:r>
                    </a:p>
                  </a:txBody>
                  <a:tcPr marL="79874" marR="79874" marT="39937" marB="39937" anchor="ctr"/>
                </a:tc>
                <a:tc>
                  <a:txBody>
                    <a:bodyPr/>
                    <a:lstStyle/>
                    <a:p>
                      <a:r>
                        <a:rPr lang="en-IN" sz="1600" dirty="0"/>
                        <a:t>Best</a:t>
                      </a:r>
                    </a:p>
                  </a:txBody>
                  <a:tcPr marL="79874" marR="79874" marT="39937" marB="39937" anchor="ctr"/>
                </a:tc>
                <a:extLst>
                  <a:ext uri="{0D108BD9-81ED-4DB2-BD59-A6C34878D82A}">
                    <a16:rowId xmlns:a16="http://schemas.microsoft.com/office/drawing/2014/main" val="3804418433"/>
                  </a:ext>
                </a:extLst>
              </a:tr>
              <a:tr h="319496">
                <a:tc>
                  <a:txBody>
                    <a:bodyPr/>
                    <a:lstStyle/>
                    <a:p>
                      <a:r>
                        <a:rPr lang="en-IN" sz="1600" b="1" dirty="0"/>
                        <a:t>Maintainability</a:t>
                      </a:r>
                      <a:endParaRPr lang="en-IN" sz="1600" dirty="0"/>
                    </a:p>
                  </a:txBody>
                  <a:tcPr marL="79874" marR="79874" marT="39937" marB="39937" anchor="ctr"/>
                </a:tc>
                <a:tc>
                  <a:txBody>
                    <a:bodyPr/>
                    <a:lstStyle/>
                    <a:p>
                      <a:r>
                        <a:rPr lang="en-IN" sz="1600" dirty="0"/>
                        <a:t>Prone to errors</a:t>
                      </a:r>
                    </a:p>
                  </a:txBody>
                  <a:tcPr marL="79874" marR="79874" marT="39937" marB="39937" anchor="ctr"/>
                </a:tc>
                <a:tc>
                  <a:txBody>
                    <a:bodyPr/>
                    <a:lstStyle/>
                    <a:p>
                      <a:r>
                        <a:rPr lang="en-IN" sz="1600" dirty="0"/>
                        <a:t>Easier to maintain</a:t>
                      </a:r>
                    </a:p>
                  </a:txBody>
                  <a:tcPr marL="79874" marR="79874" marT="39937" marB="39937" anchor="ctr"/>
                </a:tc>
                <a:tc>
                  <a:txBody>
                    <a:bodyPr/>
                    <a:lstStyle/>
                    <a:p>
                      <a:r>
                        <a:rPr lang="en-IN" sz="1600" dirty="0"/>
                        <a:t>Very easy to maintain</a:t>
                      </a:r>
                    </a:p>
                  </a:txBody>
                  <a:tcPr marL="79874" marR="79874" marT="39937" marB="39937" anchor="ctr"/>
                </a:tc>
                <a:extLst>
                  <a:ext uri="{0D108BD9-81ED-4DB2-BD59-A6C34878D82A}">
                    <a16:rowId xmlns:a16="http://schemas.microsoft.com/office/drawing/2014/main" val="905826889"/>
                  </a:ext>
                </a:extLst>
              </a:tr>
              <a:tr h="319496">
                <a:tc>
                  <a:txBody>
                    <a:bodyPr/>
                    <a:lstStyle/>
                    <a:p>
                      <a:r>
                        <a:rPr lang="en-IN" sz="1600" b="1"/>
                        <a:t>HTML-like Syntax</a:t>
                      </a:r>
                      <a:endParaRPr lang="en-IN" sz="1600"/>
                    </a:p>
                  </a:txBody>
                  <a:tcPr marL="79874" marR="79874" marT="39937" marB="39937" anchor="ctr"/>
                </a:tc>
                <a:tc>
                  <a:txBody>
                    <a:bodyPr/>
                    <a:lstStyle/>
                    <a:p>
                      <a:r>
                        <a:rPr lang="en-IN" sz="1600" dirty="0"/>
                        <a:t>No</a:t>
                      </a:r>
                    </a:p>
                  </a:txBody>
                  <a:tcPr marL="79874" marR="79874" marT="39937" marB="39937" anchor="ctr"/>
                </a:tc>
                <a:tc>
                  <a:txBody>
                    <a:bodyPr/>
                    <a:lstStyle/>
                    <a:p>
                      <a:r>
                        <a:rPr lang="en-IN" sz="1600" dirty="0"/>
                        <a:t>No</a:t>
                      </a:r>
                    </a:p>
                  </a:txBody>
                  <a:tcPr marL="79874" marR="79874" marT="39937" marB="39937" anchor="ctr"/>
                </a:tc>
                <a:tc>
                  <a:txBody>
                    <a:bodyPr/>
                    <a:lstStyle/>
                    <a:p>
                      <a:r>
                        <a:rPr lang="en-IN" sz="1600" dirty="0"/>
                        <a:t>Yes</a:t>
                      </a:r>
                    </a:p>
                  </a:txBody>
                  <a:tcPr marL="79874" marR="79874" marT="39937" marB="39937" anchor="ctr"/>
                </a:tc>
                <a:extLst>
                  <a:ext uri="{0D108BD9-81ED-4DB2-BD59-A6C34878D82A}">
                    <a16:rowId xmlns:a16="http://schemas.microsoft.com/office/drawing/2014/main" val="2549351339"/>
                  </a:ext>
                </a:extLst>
              </a:tr>
              <a:tr h="559117">
                <a:tc>
                  <a:txBody>
                    <a:bodyPr/>
                    <a:lstStyle/>
                    <a:p>
                      <a:r>
                        <a:rPr lang="en-IN" sz="1600" b="1"/>
                        <a:t>Recommendation</a:t>
                      </a:r>
                      <a:endParaRPr lang="en-IN" sz="1600"/>
                    </a:p>
                  </a:txBody>
                  <a:tcPr marL="79874" marR="79874" marT="39937" marB="39937" anchor="ctr"/>
                </a:tc>
                <a:tc>
                  <a:txBody>
                    <a:bodyPr/>
                    <a:lstStyle/>
                    <a:p>
                      <a:r>
                        <a:rPr lang="en-IN" sz="1600" dirty="0"/>
                        <a:t>Avoid in modern projects</a:t>
                      </a:r>
                    </a:p>
                  </a:txBody>
                  <a:tcPr marL="79874" marR="79874" marT="39937" marB="39937" anchor="ctr"/>
                </a:tc>
                <a:tc>
                  <a:txBody>
                    <a:bodyPr/>
                    <a:lstStyle/>
                    <a:p>
                      <a:r>
                        <a:rPr lang="en-IN" sz="1600" dirty="0"/>
                        <a:t>Good for forms</a:t>
                      </a:r>
                    </a:p>
                  </a:txBody>
                  <a:tcPr marL="79874" marR="79874" marT="39937" marB="39937" anchor="ctr"/>
                </a:tc>
                <a:tc>
                  <a:txBody>
                    <a:bodyPr/>
                    <a:lstStyle/>
                    <a:p>
                      <a:r>
                        <a:rPr lang="en-US" sz="1600" dirty="0"/>
                        <a:t>Best practice in ASP.NET Core</a:t>
                      </a:r>
                    </a:p>
                  </a:txBody>
                  <a:tcPr marL="79874" marR="79874" marT="39937" marB="39937" anchor="ctr"/>
                </a:tc>
                <a:extLst>
                  <a:ext uri="{0D108BD9-81ED-4DB2-BD59-A6C34878D82A}">
                    <a16:rowId xmlns:a16="http://schemas.microsoft.com/office/drawing/2014/main" val="79567251"/>
                  </a:ext>
                </a:extLst>
              </a:tr>
            </a:tbl>
          </a:graphicData>
        </a:graphic>
      </p:graphicFrame>
      <p:sp>
        <p:nvSpPr>
          <p:cNvPr id="3" name="Title 2">
            <a:extLst>
              <a:ext uri="{FF2B5EF4-FFF2-40B4-BE49-F238E27FC236}">
                <a16:creationId xmlns:a16="http://schemas.microsoft.com/office/drawing/2014/main" id="{E47A6969-7421-4692-9879-1078A22CED16}"/>
              </a:ext>
            </a:extLst>
          </p:cNvPr>
          <p:cNvSpPr>
            <a:spLocks noGrp="1"/>
          </p:cNvSpPr>
          <p:nvPr>
            <p:ph type="title"/>
          </p:nvPr>
        </p:nvSpPr>
        <p:spPr/>
        <p:txBody>
          <a:bodyPr>
            <a:normAutofit fontScale="90000"/>
          </a:bodyPr>
          <a:lstStyle/>
          <a:p>
            <a:r>
              <a:rPr lang="en-US" dirty="0"/>
              <a:t>Difference: Standard HTML v/s Strongly Typed HTML v/s Tag Helpers</a:t>
            </a:r>
            <a:endParaRPr lang="en-IN" dirty="0"/>
          </a:p>
        </p:txBody>
      </p:sp>
    </p:spTree>
    <p:extLst>
      <p:ext uri="{BB962C8B-B14F-4D97-AF65-F5344CB8AC3E}">
        <p14:creationId xmlns:p14="http://schemas.microsoft.com/office/powerpoint/2010/main" val="293977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41863" y="-151283"/>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04582" y="531623"/>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28727" y="531623"/>
            <a:ext cx="6126480" cy="6232475"/>
          </a:xfrm>
          <a:prstGeom prst="rect">
            <a:avLst/>
          </a:prstGeom>
          <a:noFill/>
        </p:spPr>
        <p:txBody>
          <a:bodyPr wrap="square" rtlCol="0">
            <a:spAutoFit/>
          </a:bodyPr>
          <a:lstStyle/>
          <a:p>
            <a:r>
              <a:rPr lang="en-US" sz="2400" b="1" dirty="0"/>
              <a:t>Outline</a:t>
            </a:r>
          </a:p>
          <a:p>
            <a:pPr marL="742950" lvl="1" indent="-285750">
              <a:lnSpc>
                <a:spcPct val="150000"/>
              </a:lnSpc>
              <a:buFont typeface="Arial" panose="020B0604020202020204" pitchFamily="34" charset="0"/>
              <a:buChar char="•"/>
            </a:pPr>
            <a:r>
              <a:rPr lang="en-US" dirty="0">
                <a:solidFill>
                  <a:schemeClr val="bg1">
                    <a:lumMod val="50000"/>
                  </a:schemeClr>
                </a:solidFill>
              </a:rPr>
              <a:t>Introduction to Helpers</a:t>
            </a:r>
          </a:p>
          <a:p>
            <a:pPr marL="742950" lvl="1" indent="-285750">
              <a:lnSpc>
                <a:spcPct val="150000"/>
              </a:lnSpc>
              <a:buFont typeface="Arial" panose="020B0604020202020204" pitchFamily="34" charset="0"/>
              <a:buChar char="•"/>
            </a:pPr>
            <a:r>
              <a:rPr lang="en-US" dirty="0">
                <a:solidFill>
                  <a:schemeClr val="bg1">
                    <a:lumMod val="50000"/>
                  </a:schemeClr>
                </a:solidFill>
              </a:rPr>
              <a:t>Helpers</a:t>
            </a:r>
          </a:p>
          <a:p>
            <a:pPr marL="1200150" lvl="2" indent="-285750">
              <a:lnSpc>
                <a:spcPct val="150000"/>
              </a:lnSpc>
              <a:buFont typeface="Arial" panose="020B0604020202020204" pitchFamily="34" charset="0"/>
              <a:buChar char="•"/>
            </a:pPr>
            <a:r>
              <a:rPr lang="en-US" dirty="0">
                <a:solidFill>
                  <a:schemeClr val="bg1">
                    <a:lumMod val="50000"/>
                  </a:schemeClr>
                </a:solidFill>
              </a:rPr>
              <a:t>Tag Helpers</a:t>
            </a:r>
          </a:p>
          <a:p>
            <a:pPr marL="1200150" lvl="2" indent="-285750">
              <a:lnSpc>
                <a:spcPct val="150000"/>
              </a:lnSpc>
              <a:buFont typeface="Arial" panose="020B0604020202020204" pitchFamily="34" charset="0"/>
              <a:buChar char="•"/>
            </a:pPr>
            <a:r>
              <a:rPr lang="en-US" dirty="0">
                <a:solidFill>
                  <a:schemeClr val="bg1">
                    <a:lumMod val="50000"/>
                  </a:schemeClr>
                </a:solidFill>
              </a:rPr>
              <a:t>HTML Helpers</a:t>
            </a:r>
          </a:p>
          <a:p>
            <a:pPr marL="1657350" lvl="3" indent="-285750">
              <a:lnSpc>
                <a:spcPct val="150000"/>
              </a:lnSpc>
              <a:buFont typeface="Arial" panose="020B0604020202020204" pitchFamily="34" charset="0"/>
              <a:buChar char="•"/>
            </a:pPr>
            <a:r>
              <a:rPr lang="en-US" dirty="0">
                <a:solidFill>
                  <a:schemeClr val="bg1">
                    <a:lumMod val="50000"/>
                  </a:schemeClr>
                </a:solidFill>
              </a:rPr>
              <a:t>Standard Tag Helpers</a:t>
            </a:r>
          </a:p>
          <a:p>
            <a:pPr marL="1657350" lvl="3" indent="-285750">
              <a:lnSpc>
                <a:spcPct val="150000"/>
              </a:lnSpc>
              <a:buFont typeface="Arial" panose="020B0604020202020204" pitchFamily="34" charset="0"/>
              <a:buChar char="•"/>
            </a:pPr>
            <a:r>
              <a:rPr lang="en-US" dirty="0">
                <a:solidFill>
                  <a:schemeClr val="bg1">
                    <a:lumMod val="50000"/>
                  </a:schemeClr>
                </a:solidFill>
              </a:rPr>
              <a:t>Strongly Typed HTML Helpers</a:t>
            </a:r>
          </a:p>
          <a:p>
            <a:pPr marL="1657350" lvl="3" indent="-285750">
              <a:lnSpc>
                <a:spcPct val="150000"/>
              </a:lnSpc>
              <a:buFont typeface="Arial" panose="020B0604020202020204" pitchFamily="34" charset="0"/>
              <a:buChar char="•"/>
            </a:pPr>
            <a:r>
              <a:rPr lang="en-US" dirty="0">
                <a:solidFill>
                  <a:schemeClr val="bg1">
                    <a:lumMod val="50000"/>
                  </a:schemeClr>
                </a:solidFill>
              </a:rPr>
              <a:t>Anchor Tag Helper</a:t>
            </a:r>
          </a:p>
          <a:p>
            <a:pPr marL="742950" lvl="1" indent="-285750">
              <a:lnSpc>
                <a:spcPct val="150000"/>
              </a:lnSpc>
              <a:buFont typeface="Arial" panose="020B0604020202020204" pitchFamily="34" charset="0"/>
              <a:buChar char="•"/>
            </a:pPr>
            <a:r>
              <a:rPr lang="en-US" dirty="0">
                <a:solidFill>
                  <a:schemeClr val="bg1">
                    <a:lumMod val="50000"/>
                  </a:schemeClr>
                </a:solidFill>
              </a:rPr>
              <a:t>Routing</a:t>
            </a:r>
          </a:p>
          <a:p>
            <a:pPr marL="1200150" lvl="2" indent="-285750">
              <a:lnSpc>
                <a:spcPct val="150000"/>
              </a:lnSpc>
              <a:buFont typeface="Arial" panose="020B0604020202020204" pitchFamily="34" charset="0"/>
              <a:buChar char="•"/>
            </a:pPr>
            <a:r>
              <a:rPr lang="en-US" dirty="0">
                <a:solidFill>
                  <a:schemeClr val="bg1">
                    <a:lumMod val="50000"/>
                  </a:schemeClr>
                </a:solidFill>
              </a:rPr>
              <a:t>Conventional Routing</a:t>
            </a:r>
          </a:p>
          <a:p>
            <a:pPr marL="1200150" lvl="2" indent="-285750">
              <a:lnSpc>
                <a:spcPct val="150000"/>
              </a:lnSpc>
              <a:buFont typeface="Arial" panose="020B0604020202020204" pitchFamily="34" charset="0"/>
              <a:buChar char="•"/>
            </a:pPr>
            <a:r>
              <a:rPr lang="en-US" dirty="0">
                <a:solidFill>
                  <a:schemeClr val="bg1">
                    <a:lumMod val="50000"/>
                  </a:schemeClr>
                </a:solidFill>
              </a:rPr>
              <a:t>Attribute Routing</a:t>
            </a:r>
          </a:p>
          <a:p>
            <a:pPr marL="742950" lvl="1" indent="-285750">
              <a:lnSpc>
                <a:spcPct val="150000"/>
              </a:lnSpc>
              <a:buFont typeface="Arial" panose="020B0604020202020204" pitchFamily="34" charset="0"/>
              <a:buChar char="•"/>
            </a:pPr>
            <a:r>
              <a:rPr lang="en-US" dirty="0">
                <a:solidFill>
                  <a:schemeClr val="bg1">
                    <a:lumMod val="50000"/>
                  </a:schemeClr>
                </a:solidFill>
              </a:rPr>
              <a:t>Action Selectors</a:t>
            </a:r>
          </a:p>
          <a:p>
            <a:pPr marL="742950" lvl="1" indent="-285750">
              <a:lnSpc>
                <a:spcPct val="150000"/>
              </a:lnSpc>
              <a:buFont typeface="Arial" panose="020B0604020202020204" pitchFamily="34" charset="0"/>
              <a:buChar char="•"/>
            </a:pPr>
            <a:r>
              <a:rPr lang="en-US" dirty="0">
                <a:solidFill>
                  <a:schemeClr val="bg1">
                    <a:lumMod val="50000"/>
                  </a:schemeClr>
                </a:solidFill>
              </a:rPr>
              <a:t>Action Filters</a:t>
            </a:r>
          </a:p>
          <a:p>
            <a:pPr marL="1200150" lvl="2" indent="-285750">
              <a:lnSpc>
                <a:spcPct val="150000"/>
              </a:lnSpc>
              <a:buFont typeface="Arial" panose="020B0604020202020204" pitchFamily="34" charset="0"/>
              <a:buChar char="•"/>
            </a:pPr>
            <a:r>
              <a:rPr lang="en-US" dirty="0">
                <a:solidFill>
                  <a:schemeClr val="bg1">
                    <a:lumMod val="50000"/>
                  </a:schemeClr>
                </a:solidFill>
              </a:rPr>
              <a:t>Case Study</a:t>
            </a:r>
          </a:p>
          <a:p>
            <a:pPr marL="1200150" lvl="2" indent="-285750">
              <a:lnSpc>
                <a:spcPct val="150000"/>
              </a:lnSpc>
              <a:buFont typeface="Arial" panose="020B0604020202020204" pitchFamily="34" charset="0"/>
              <a:buChar char="•"/>
            </a:pPr>
            <a:r>
              <a:rPr lang="en-US" dirty="0">
                <a:solidFill>
                  <a:schemeClr val="bg1">
                    <a:lumMod val="50000"/>
                  </a:schemeClr>
                </a:solidFill>
              </a:rPr>
              <a:t>Types of Action Filter</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500"/>
                                        <p:tgtEl>
                                          <p:spTgt spid="9">
                                            <p:txEl>
                                              <p:pRg st="3" end="3"/>
                                            </p:txEl>
                                          </p:spTgt>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animEffect transition="in" filter="fade">
                                      <p:cBhvr>
                                        <p:cTn id="45" dur="500"/>
                                        <p:tgtEl>
                                          <p:spTgt spid="9">
                                            <p:txEl>
                                              <p:pRg st="5" end="5"/>
                                            </p:txEl>
                                          </p:spTgt>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fade">
                                      <p:cBhvr>
                                        <p:cTn id="49" dur="500"/>
                                        <p:tgtEl>
                                          <p:spTgt spid="9">
                                            <p:txEl>
                                              <p:pRg st="6" end="6"/>
                                            </p:txEl>
                                          </p:spTgt>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animEffect transition="in" filter="fade">
                                      <p:cBhvr>
                                        <p:cTn id="53" dur="500"/>
                                        <p:tgtEl>
                                          <p:spTgt spid="9">
                                            <p:txEl>
                                              <p:pRg st="7" end="7"/>
                                            </p:txEl>
                                          </p:spTgt>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fade">
                                      <p:cBhvr>
                                        <p:cTn id="57" dur="500"/>
                                        <p:tgtEl>
                                          <p:spTgt spid="9">
                                            <p:txEl>
                                              <p:pRg st="8" end="8"/>
                                            </p:txEl>
                                          </p:spTgt>
                                        </p:tgtEl>
                                      </p:cBhvr>
                                    </p:animEffect>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9">
                                            <p:txEl>
                                              <p:pRg st="9" end="9"/>
                                            </p:txEl>
                                          </p:spTgt>
                                        </p:tgtEl>
                                        <p:attrNameLst>
                                          <p:attrName>style.visibility</p:attrName>
                                        </p:attrNameLst>
                                      </p:cBhvr>
                                      <p:to>
                                        <p:strVal val="visible"/>
                                      </p:to>
                                    </p:set>
                                    <p:animEffect transition="in" filter="fade">
                                      <p:cBhvr>
                                        <p:cTn id="61" dur="500"/>
                                        <p:tgtEl>
                                          <p:spTgt spid="9">
                                            <p:txEl>
                                              <p:pRg st="9" end="9"/>
                                            </p:txEl>
                                          </p:spTgt>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9">
                                            <p:txEl>
                                              <p:pRg st="10" end="10"/>
                                            </p:txEl>
                                          </p:spTgt>
                                        </p:tgtEl>
                                        <p:attrNameLst>
                                          <p:attrName>style.visibility</p:attrName>
                                        </p:attrNameLst>
                                      </p:cBhvr>
                                      <p:to>
                                        <p:strVal val="visible"/>
                                      </p:to>
                                    </p:set>
                                    <p:animEffect transition="in" filter="fade">
                                      <p:cBhvr>
                                        <p:cTn id="65" dur="500"/>
                                        <p:tgtEl>
                                          <p:spTgt spid="9">
                                            <p:txEl>
                                              <p:pRg st="10" end="10"/>
                                            </p:txEl>
                                          </p:spTgt>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9">
                                            <p:txEl>
                                              <p:pRg st="11" end="11"/>
                                            </p:txEl>
                                          </p:spTgt>
                                        </p:tgtEl>
                                        <p:attrNameLst>
                                          <p:attrName>style.visibility</p:attrName>
                                        </p:attrNameLst>
                                      </p:cBhvr>
                                      <p:to>
                                        <p:strVal val="visible"/>
                                      </p:to>
                                    </p:set>
                                    <p:animEffect transition="in" filter="fade">
                                      <p:cBhvr>
                                        <p:cTn id="69" dur="500"/>
                                        <p:tgtEl>
                                          <p:spTgt spid="9">
                                            <p:txEl>
                                              <p:pRg st="11" end="11"/>
                                            </p:txEl>
                                          </p:spTgt>
                                        </p:tgtEl>
                                      </p:cBhvr>
                                    </p:animEffect>
                                  </p:childTnLst>
                                </p:cTn>
                              </p:par>
                            </p:childTnLst>
                          </p:cTn>
                        </p:par>
                        <p:par>
                          <p:cTn id="70" fill="hold">
                            <p:stCondLst>
                              <p:cond delay="8000"/>
                            </p:stCondLst>
                            <p:childTnLst>
                              <p:par>
                                <p:cTn id="71" presetID="10" presetClass="entr" presetSubtype="0" fill="hold" nodeType="afterEffect">
                                  <p:stCondLst>
                                    <p:cond delay="0"/>
                                  </p:stCondLst>
                                  <p:childTnLst>
                                    <p:set>
                                      <p:cBhvr>
                                        <p:cTn id="72" dur="1" fill="hold">
                                          <p:stCondLst>
                                            <p:cond delay="0"/>
                                          </p:stCondLst>
                                        </p:cTn>
                                        <p:tgtEl>
                                          <p:spTgt spid="9">
                                            <p:txEl>
                                              <p:pRg st="12" end="12"/>
                                            </p:txEl>
                                          </p:spTgt>
                                        </p:tgtEl>
                                        <p:attrNameLst>
                                          <p:attrName>style.visibility</p:attrName>
                                        </p:attrNameLst>
                                      </p:cBhvr>
                                      <p:to>
                                        <p:strVal val="visible"/>
                                      </p:to>
                                    </p:set>
                                    <p:animEffect transition="in" filter="fade">
                                      <p:cBhvr>
                                        <p:cTn id="73" dur="500"/>
                                        <p:tgtEl>
                                          <p:spTgt spid="9">
                                            <p:txEl>
                                              <p:pRg st="12" end="12"/>
                                            </p:txEl>
                                          </p:spTgt>
                                        </p:tgtEl>
                                      </p:cBhvr>
                                    </p:animEffect>
                                  </p:childTnLst>
                                </p:cTn>
                              </p:par>
                            </p:childTnLst>
                          </p:cTn>
                        </p:par>
                        <p:par>
                          <p:cTn id="74" fill="hold">
                            <p:stCondLst>
                              <p:cond delay="8500"/>
                            </p:stCondLst>
                            <p:childTnLst>
                              <p:par>
                                <p:cTn id="75" presetID="10" presetClass="entr" presetSubtype="0" fill="hold" nodeType="afterEffect">
                                  <p:stCondLst>
                                    <p:cond delay="0"/>
                                  </p:stCondLst>
                                  <p:childTnLst>
                                    <p:set>
                                      <p:cBhvr>
                                        <p:cTn id="76" dur="1" fill="hold">
                                          <p:stCondLst>
                                            <p:cond delay="0"/>
                                          </p:stCondLst>
                                        </p:cTn>
                                        <p:tgtEl>
                                          <p:spTgt spid="9">
                                            <p:txEl>
                                              <p:pRg st="13" end="13"/>
                                            </p:txEl>
                                          </p:spTgt>
                                        </p:tgtEl>
                                        <p:attrNameLst>
                                          <p:attrName>style.visibility</p:attrName>
                                        </p:attrNameLst>
                                      </p:cBhvr>
                                      <p:to>
                                        <p:strVal val="visible"/>
                                      </p:to>
                                    </p:set>
                                    <p:animEffect transition="in" filter="fade">
                                      <p:cBhvr>
                                        <p:cTn id="77" dur="500"/>
                                        <p:tgtEl>
                                          <p:spTgt spid="9">
                                            <p:txEl>
                                              <p:pRg st="13" end="13"/>
                                            </p:txEl>
                                          </p:spTgt>
                                        </p:tgtEl>
                                      </p:cBhvr>
                                    </p:animEffect>
                                  </p:childTnLst>
                                </p:cTn>
                              </p:par>
                            </p:childTnLst>
                          </p:cTn>
                        </p:par>
                        <p:par>
                          <p:cTn id="78" fill="hold">
                            <p:stCondLst>
                              <p:cond delay="9000"/>
                            </p:stCondLst>
                            <p:childTnLst>
                              <p:par>
                                <p:cTn id="79" presetID="10" presetClass="entr" presetSubtype="0" fill="hold" nodeType="afterEffect">
                                  <p:stCondLst>
                                    <p:cond delay="0"/>
                                  </p:stCondLst>
                                  <p:childTnLst>
                                    <p:set>
                                      <p:cBhvr>
                                        <p:cTn id="80" dur="1" fill="hold">
                                          <p:stCondLst>
                                            <p:cond delay="0"/>
                                          </p:stCondLst>
                                        </p:cTn>
                                        <p:tgtEl>
                                          <p:spTgt spid="9">
                                            <p:txEl>
                                              <p:pRg st="14" end="14"/>
                                            </p:txEl>
                                          </p:spTgt>
                                        </p:tgtEl>
                                        <p:attrNameLst>
                                          <p:attrName>style.visibility</p:attrName>
                                        </p:attrNameLst>
                                      </p:cBhvr>
                                      <p:to>
                                        <p:strVal val="visible"/>
                                      </p:to>
                                    </p:set>
                                    <p:animEffect transition="in" filter="fade">
                                      <p:cBhvr>
                                        <p:cTn id="81" dur="500"/>
                                        <p:tgtEl>
                                          <p:spTgt spid="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3E579A-685A-A2C0-3A2A-9DA77DF3B465}"/>
              </a:ext>
            </a:extLst>
          </p:cNvPr>
          <p:cNvSpPr>
            <a:spLocks noGrp="1"/>
          </p:cNvSpPr>
          <p:nvPr>
            <p:ph type="title"/>
          </p:nvPr>
        </p:nvSpPr>
        <p:spPr/>
        <p:txBody>
          <a:bodyPr/>
          <a:lstStyle/>
          <a:p>
            <a:r>
              <a:rPr lang="en-US" dirty="0"/>
              <a:t>Practice: Create a Form With </a:t>
            </a:r>
            <a:r>
              <a:rPr lang="en-US" dirty="0">
                <a:solidFill>
                  <a:schemeClr val="accent6"/>
                </a:solidFill>
              </a:rPr>
              <a:t>Strongly Typed HTML Tag Helper</a:t>
            </a:r>
            <a:endParaRPr lang="en-IN" dirty="0">
              <a:solidFill>
                <a:schemeClr val="accent6"/>
              </a:solidFill>
            </a:endParaRPr>
          </a:p>
        </p:txBody>
      </p:sp>
      <p:pic>
        <p:nvPicPr>
          <p:cNvPr id="7" name="Content Placeholder 6">
            <a:extLst>
              <a:ext uri="{FF2B5EF4-FFF2-40B4-BE49-F238E27FC236}">
                <a16:creationId xmlns:a16="http://schemas.microsoft.com/office/drawing/2014/main" id="{6A800502-D334-51A9-85AF-13D0F02EE120}"/>
              </a:ext>
            </a:extLst>
          </p:cNvPr>
          <p:cNvPicPr>
            <a:picLocks noGrp="1" noChangeAspect="1"/>
          </p:cNvPicPr>
          <p:nvPr>
            <p:ph idx="1"/>
          </p:nvPr>
        </p:nvPicPr>
        <p:blipFill>
          <a:blip r:embed="rId2"/>
          <a:stretch>
            <a:fillRect/>
          </a:stretch>
        </p:blipFill>
        <p:spPr>
          <a:xfrm>
            <a:off x="506148" y="903352"/>
            <a:ext cx="11179704" cy="4065347"/>
          </a:xfrm>
        </p:spPr>
      </p:pic>
    </p:spTree>
    <p:extLst>
      <p:ext uri="{BB962C8B-B14F-4D97-AF65-F5344CB8AC3E}">
        <p14:creationId xmlns:p14="http://schemas.microsoft.com/office/powerpoint/2010/main" val="2961258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Anchor Tag Helpers</a:t>
            </a:r>
          </a:p>
        </p:txBody>
      </p:sp>
      <p:sp>
        <p:nvSpPr>
          <p:cNvPr id="5" name="Text Placeholder 4"/>
          <p:cNvSpPr>
            <a:spLocks noGrp="1"/>
          </p:cNvSpPr>
          <p:nvPr>
            <p:ph type="body" idx="1"/>
          </p:nvPr>
        </p:nvSpPr>
        <p:spPr/>
        <p:txBody>
          <a:bodyPr/>
          <a:lstStyle/>
          <a:p>
            <a:r>
              <a:rPr lang="en-US" dirty="0"/>
              <a:t>Section 3.2.4</a:t>
            </a:r>
          </a:p>
        </p:txBody>
      </p:sp>
    </p:spTree>
    <p:extLst>
      <p:ext uri="{BB962C8B-B14F-4D97-AF65-F5344CB8AC3E}">
        <p14:creationId xmlns:p14="http://schemas.microsoft.com/office/powerpoint/2010/main" val="43941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tag helper is used generate </a:t>
            </a:r>
            <a:r>
              <a:rPr lang="en-US" i="1" dirty="0" err="1"/>
              <a:t>href</a:t>
            </a:r>
            <a:r>
              <a:rPr lang="en-US" dirty="0"/>
              <a:t> attributes to link to a particular controller action or MVC route.</a:t>
            </a:r>
          </a:p>
          <a:p>
            <a:r>
              <a:rPr lang="en-US" dirty="0"/>
              <a:t>This tag helper is an alternative to using @</a:t>
            </a:r>
            <a:r>
              <a:rPr lang="en-US" dirty="0" err="1"/>
              <a:t>Html.ActionLinkor</a:t>
            </a:r>
            <a:r>
              <a:rPr lang="en-US" dirty="0"/>
              <a:t> @</a:t>
            </a:r>
            <a:r>
              <a:rPr lang="en-US" dirty="0" err="1"/>
              <a:t>Url.Action</a:t>
            </a:r>
            <a:r>
              <a:rPr lang="en-US" dirty="0"/>
              <a:t> helper methods. </a:t>
            </a:r>
          </a:p>
          <a:p>
            <a:r>
              <a:rPr lang="en-US" dirty="0"/>
              <a:t>For example, the following code in a Razor view:</a:t>
            </a:r>
          </a:p>
          <a:p>
            <a:pPr lvl="1" algn="l">
              <a:lnSpc>
                <a:spcPct val="150000"/>
              </a:lnSpc>
            </a:pP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Html.</a:t>
            </a:r>
            <a:r>
              <a:rPr lang="en-US" b="1" dirty="0" err="1">
                <a:solidFill>
                  <a:srgbClr val="74531F"/>
                </a:solidFill>
                <a:latin typeface="Consolas" panose="020B0609020204030204" pitchFamily="49" charset="0"/>
              </a:rPr>
              <a:t>ActionLink</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"Register Yourself"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RegisterMethod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"Account"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800000"/>
                </a:solidFill>
                <a:latin typeface="Consolas" panose="020B0609020204030204" pitchFamily="49" charset="0"/>
              </a:rPr>
              <a:t>a</a:t>
            </a:r>
            <a:r>
              <a:rPr lang="en-US" dirty="0">
                <a:solidFill>
                  <a:srgbClr val="000000"/>
                </a:solidFill>
                <a:latin typeface="Consolas" panose="020B0609020204030204" pitchFamily="49" charset="0"/>
              </a:rPr>
              <a:t> </a:t>
            </a:r>
            <a:r>
              <a:rPr lang="en-US" dirty="0" err="1">
                <a:solidFill>
                  <a:srgbClr val="A31515"/>
                </a:solidFill>
                <a:latin typeface="Consolas" panose="020B0609020204030204" pitchFamily="49" charset="0"/>
              </a:rPr>
              <a:t>href</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Url.</a:t>
            </a:r>
            <a:r>
              <a:rPr lang="en-US" b="1" dirty="0" err="1">
                <a:solidFill>
                  <a:srgbClr val="74531F"/>
                </a:solidFill>
                <a:latin typeface="Consolas" panose="020B0609020204030204" pitchFamily="49" charset="0"/>
              </a:rPr>
              <a:t>Action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RegisterMethod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"Account"</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Register Yourself</a:t>
            </a:r>
            <a:r>
              <a:rPr lang="en-US" dirty="0">
                <a:solidFill>
                  <a:srgbClr val="0000FF"/>
                </a:solidFill>
                <a:latin typeface="Consolas" panose="020B0609020204030204" pitchFamily="49" charset="0"/>
              </a:rPr>
              <a:t>&lt;/</a:t>
            </a:r>
            <a:r>
              <a:rPr lang="en-US" dirty="0">
                <a:solidFill>
                  <a:srgbClr val="800000"/>
                </a:solidFill>
                <a:latin typeface="Consolas" panose="020B0609020204030204" pitchFamily="49" charset="0"/>
              </a:rPr>
              <a:t>a</a:t>
            </a:r>
            <a:r>
              <a:rPr lang="en-US" dirty="0">
                <a:solidFill>
                  <a:srgbClr val="0000FF"/>
                </a:solidFill>
                <a:latin typeface="Consolas" panose="020B0609020204030204" pitchFamily="49" charset="0"/>
              </a:rPr>
              <a:t>&gt;</a:t>
            </a:r>
            <a:endParaRPr lang="en-US" sz="5000" dirty="0">
              <a:latin typeface="Arial" panose="020B0604020202020204" pitchFamily="34" charset="0"/>
            </a:endParaRPr>
          </a:p>
          <a:p>
            <a:pPr algn="l"/>
            <a:r>
              <a:rPr lang="en-US" dirty="0"/>
              <a:t>It will generate two identical anchor html tags.</a:t>
            </a:r>
          </a:p>
          <a:p>
            <a:pPr lvl="1" algn="l">
              <a:lnSpc>
                <a:spcPct val="150000"/>
              </a:lnSpc>
            </a:pPr>
            <a:r>
              <a:rPr lang="en-US" dirty="0"/>
              <a:t>&lt;a </a:t>
            </a:r>
            <a:r>
              <a:rPr lang="en-US" dirty="0" err="1"/>
              <a:t>href</a:t>
            </a:r>
            <a:r>
              <a:rPr lang="en-US" dirty="0"/>
              <a:t>="/Account/</a:t>
            </a:r>
            <a:r>
              <a:rPr lang="en-US" dirty="0" err="1"/>
              <a:t>RegisterMethod</a:t>
            </a:r>
            <a:r>
              <a:rPr lang="en-US" dirty="0"/>
              <a:t>"&gt;</a:t>
            </a:r>
            <a:r>
              <a:rPr lang="en-US" dirty="0">
                <a:solidFill>
                  <a:srgbClr val="A31515"/>
                </a:solidFill>
                <a:latin typeface="Consolas" panose="020B0609020204030204" pitchFamily="49" charset="0"/>
              </a:rPr>
              <a:t>Register Yourself </a:t>
            </a:r>
            <a:r>
              <a:rPr lang="en-US" dirty="0"/>
              <a:t>&lt;/a&gt;</a:t>
            </a:r>
            <a:br>
              <a:rPr lang="en-US" dirty="0"/>
            </a:br>
            <a:r>
              <a:rPr lang="en-US" dirty="0"/>
              <a:t>&lt;a </a:t>
            </a:r>
            <a:r>
              <a:rPr lang="en-US" dirty="0" err="1"/>
              <a:t>href</a:t>
            </a:r>
            <a:r>
              <a:rPr lang="en-US" dirty="0"/>
              <a:t>="/Account/</a:t>
            </a:r>
            <a:r>
              <a:rPr lang="en-US" dirty="0" err="1"/>
              <a:t>RegisterMethod</a:t>
            </a:r>
            <a:r>
              <a:rPr lang="en-US" dirty="0"/>
              <a:t>"&gt;</a:t>
            </a:r>
            <a:r>
              <a:rPr lang="en-US" dirty="0">
                <a:solidFill>
                  <a:srgbClr val="A31515"/>
                </a:solidFill>
                <a:latin typeface="Consolas" panose="020B0609020204030204" pitchFamily="49" charset="0"/>
              </a:rPr>
              <a:t>Register Yourself </a:t>
            </a:r>
            <a:r>
              <a:rPr lang="en-US" dirty="0"/>
              <a:t>&lt;/a&gt;</a:t>
            </a:r>
          </a:p>
          <a:p>
            <a:pPr algn="l"/>
            <a:r>
              <a:rPr lang="en-US" dirty="0"/>
              <a:t>Using the anchor tag helper, we can generate the same HTML as above by adding the </a:t>
            </a:r>
            <a:r>
              <a:rPr lang="en-US" i="1" dirty="0"/>
              <a:t>asp-controller</a:t>
            </a:r>
            <a:r>
              <a:rPr lang="en-US" dirty="0"/>
              <a:t> and </a:t>
            </a:r>
            <a:r>
              <a:rPr lang="en-US" i="1" dirty="0"/>
              <a:t>asp-action</a:t>
            </a:r>
            <a:r>
              <a:rPr lang="en-US" dirty="0"/>
              <a:t> attributes to an anchor tag as follows:</a:t>
            </a:r>
          </a:p>
          <a:p>
            <a:pPr lvl="1" algn="l"/>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asp-controller</a:t>
            </a:r>
            <a:r>
              <a:rPr lang="en-US" dirty="0">
                <a:solidFill>
                  <a:srgbClr val="0000FF"/>
                </a:solidFill>
                <a:latin typeface="Consolas" panose="020B0609020204030204" pitchFamily="49" charset="0"/>
              </a:rPr>
              <a:t>="Account“</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asp-action</a:t>
            </a: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RegisterMethod</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Register Yourself</a:t>
            </a: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endParaRPr lang="en-US" sz="5400" dirty="0">
              <a:latin typeface="Arial" panose="020B0604020202020204" pitchFamily="34" charset="0"/>
            </a:endParaRPr>
          </a:p>
          <a:p>
            <a:pPr marL="0" indent="0" algn="l">
              <a:buNone/>
            </a:pPr>
            <a:br>
              <a:rPr lang="en-US" dirty="0"/>
            </a:br>
            <a:endParaRPr lang="en-US" dirty="0"/>
          </a:p>
        </p:txBody>
      </p:sp>
      <p:sp>
        <p:nvSpPr>
          <p:cNvPr id="3" name="Title 2"/>
          <p:cNvSpPr>
            <a:spLocks noGrp="1"/>
          </p:cNvSpPr>
          <p:nvPr>
            <p:ph type="title"/>
          </p:nvPr>
        </p:nvSpPr>
        <p:spPr/>
        <p:txBody>
          <a:bodyPr>
            <a:normAutofit/>
          </a:bodyPr>
          <a:lstStyle/>
          <a:p>
            <a:r>
              <a:rPr lang="en-US" dirty="0"/>
              <a:t>Anchor Tag Helper </a:t>
            </a:r>
          </a:p>
        </p:txBody>
      </p:sp>
    </p:spTree>
    <p:extLst>
      <p:ext uri="{BB962C8B-B14F-4D97-AF65-F5344CB8AC3E}">
        <p14:creationId xmlns:p14="http://schemas.microsoft.com/office/powerpoint/2010/main" val="31430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Anchor Extension Methods Cont..</a:t>
            </a:r>
          </a:p>
        </p:txBody>
      </p:sp>
      <p:sp>
        <p:nvSpPr>
          <p:cNvPr id="4" name="Rectangle 3">
            <a:extLst>
              <a:ext uri="{FF2B5EF4-FFF2-40B4-BE49-F238E27FC236}">
                <a16:creationId xmlns:a16="http://schemas.microsoft.com/office/drawing/2014/main" id="{784C4198-21B7-8964-A3B5-4204E4C51D0F}"/>
              </a:ext>
            </a:extLst>
          </p:cNvPr>
          <p:cNvSpPr/>
          <p:nvPr/>
        </p:nvSpPr>
        <p:spPr>
          <a:xfrm>
            <a:off x="996105" y="1194569"/>
            <a:ext cx="10129096" cy="1107996"/>
          </a:xfrm>
          <a:prstGeom prst="rect">
            <a:avLst/>
          </a:prstGeom>
          <a:solidFill>
            <a:schemeClr val="bg1">
              <a:lumMod val="95000"/>
            </a:schemeClr>
          </a:solidFill>
          <a:ln>
            <a:noFill/>
          </a:ln>
        </p:spPr>
        <p:txBody>
          <a:bodyPr wrap="square">
            <a:spAutoFit/>
          </a:bodyPr>
          <a:lstStyle/>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This link is generated in the View:</a:t>
            </a:r>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   </a:t>
            </a:r>
          </a:p>
          <a:p>
            <a:pPr lvl="1"/>
            <a:r>
              <a:rPr lang="en-US" sz="1650" dirty="0">
                <a:solidFill>
                  <a:srgbClr val="000000"/>
                </a:solidFill>
                <a:latin typeface="Consolas" panose="020B0609020204030204" pitchFamily="49" charset="0"/>
              </a:rPr>
              <a:t>@</a:t>
            </a:r>
            <a:r>
              <a:rPr lang="en-US" sz="1650" dirty="0" err="1">
                <a:solidFill>
                  <a:srgbClr val="000000"/>
                </a:solidFill>
                <a:latin typeface="Consolas" panose="020B0609020204030204" pitchFamily="49" charset="0"/>
              </a:rPr>
              <a:t>Html.</a:t>
            </a:r>
            <a:r>
              <a:rPr lang="en-US" sz="1650" b="1" dirty="0" err="1">
                <a:solidFill>
                  <a:srgbClr val="74531F"/>
                </a:solidFill>
                <a:latin typeface="Consolas" panose="020B0609020204030204" pitchFamily="49" charset="0"/>
              </a:rPr>
              <a:t>ActionLink</a:t>
            </a:r>
            <a:r>
              <a:rPr lang="en-US" sz="1650" dirty="0">
                <a:solidFill>
                  <a:srgbClr val="000000"/>
                </a:solidFill>
                <a:latin typeface="Consolas" panose="020B0609020204030204" pitchFamily="49" charset="0"/>
              </a:rPr>
              <a:t>(</a:t>
            </a:r>
            <a:r>
              <a:rPr lang="en-US" sz="1650" dirty="0">
                <a:solidFill>
                  <a:srgbClr val="A31515"/>
                </a:solidFill>
                <a:latin typeface="Consolas" panose="020B0609020204030204" pitchFamily="49" charset="0"/>
              </a:rPr>
              <a:t>"Simple link to a 'Home' controller 'Index' action"</a:t>
            </a:r>
            <a:r>
              <a:rPr lang="en-US" sz="1650" dirty="0">
                <a:solidFill>
                  <a:srgbClr val="000000"/>
                </a:solidFill>
                <a:latin typeface="Consolas" panose="020B0609020204030204" pitchFamily="49" charset="0"/>
              </a:rPr>
              <a:t>, </a:t>
            </a:r>
          </a:p>
          <a:p>
            <a:r>
              <a:rPr lang="en-US" sz="1650" dirty="0">
                <a:solidFill>
                  <a:srgbClr val="000000"/>
                </a:solidFill>
                <a:latin typeface="Consolas" panose="020B0609020204030204" pitchFamily="49" charset="0"/>
              </a:rPr>
              <a:t>	</a:t>
            </a:r>
            <a:r>
              <a:rPr lang="en-US" sz="1650" dirty="0">
                <a:solidFill>
                  <a:srgbClr val="A31515"/>
                </a:solidFill>
                <a:latin typeface="Consolas" panose="020B0609020204030204" pitchFamily="49" charset="0"/>
              </a:rPr>
              <a:t>“Index”</a:t>
            </a:r>
            <a:r>
              <a:rPr lang="en-US" sz="1650" dirty="0">
                <a:solidFill>
                  <a:srgbClr val="000000"/>
                </a:solidFill>
                <a:latin typeface="Consolas" panose="020B0609020204030204" pitchFamily="49" charset="0"/>
              </a:rPr>
              <a:t>, </a:t>
            </a:r>
            <a:r>
              <a:rPr lang="en-US" sz="1650" dirty="0">
                <a:solidFill>
                  <a:srgbClr val="A31515"/>
                </a:solidFill>
                <a:latin typeface="Consolas" panose="020B0609020204030204" pitchFamily="49" charset="0"/>
              </a:rPr>
              <a:t>"Home"</a:t>
            </a:r>
            <a:r>
              <a:rPr lang="en-US" sz="1650" dirty="0">
                <a:solidFill>
                  <a:srgbClr val="000000"/>
                </a:solidFill>
                <a:latin typeface="Consolas" panose="020B0609020204030204" pitchFamily="49" charset="0"/>
              </a:rPr>
              <a:t>)</a:t>
            </a:r>
          </a:p>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endParaRPr lang="en-US" sz="1650" dirty="0">
              <a:latin typeface="Arial" panose="020B0604020202020204" pitchFamily="34" charset="0"/>
            </a:endParaRPr>
          </a:p>
        </p:txBody>
      </p:sp>
      <p:sp>
        <p:nvSpPr>
          <p:cNvPr id="5" name="Rectangle 4">
            <a:extLst>
              <a:ext uri="{FF2B5EF4-FFF2-40B4-BE49-F238E27FC236}">
                <a16:creationId xmlns:a16="http://schemas.microsoft.com/office/drawing/2014/main" id="{1191F4B8-5355-C9CF-D9C4-BA0D8824382C}"/>
              </a:ext>
            </a:extLst>
          </p:cNvPr>
          <p:cNvSpPr/>
          <p:nvPr/>
        </p:nvSpPr>
        <p:spPr>
          <a:xfrm>
            <a:off x="432319" y="1194569"/>
            <a:ext cx="579518" cy="1107996"/>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a:p>
            <a:pPr algn="r"/>
            <a:r>
              <a:rPr lang="en-US" sz="1650" b="1" dirty="0">
                <a:solidFill>
                  <a:schemeClr val="tx1">
                    <a:lumMod val="75000"/>
                    <a:lumOff val="25000"/>
                  </a:schemeClr>
                </a:solidFill>
                <a:latin typeface="Consolas" panose="020B0609020204030204" pitchFamily="49" charset="0"/>
              </a:rPr>
              <a:t>2</a:t>
            </a:r>
          </a:p>
          <a:p>
            <a:pPr algn="r"/>
            <a:r>
              <a:rPr lang="en-US" sz="1650" b="1" dirty="0">
                <a:solidFill>
                  <a:schemeClr val="tx1">
                    <a:lumMod val="75000"/>
                    <a:lumOff val="25000"/>
                  </a:schemeClr>
                </a:solidFill>
                <a:latin typeface="Consolas" panose="020B0609020204030204" pitchFamily="49" charset="0"/>
              </a:rPr>
              <a:t>3</a:t>
            </a:r>
          </a:p>
          <a:p>
            <a:pPr algn="r"/>
            <a:r>
              <a:rPr lang="en-US" sz="1650" b="1" dirty="0">
                <a:solidFill>
                  <a:schemeClr val="tx1">
                    <a:lumMod val="75000"/>
                    <a:lumOff val="25000"/>
                  </a:schemeClr>
                </a:solidFill>
                <a:latin typeface="Consolas" panose="020B0609020204030204" pitchFamily="49" charset="0"/>
              </a:rPr>
              <a:t>4</a:t>
            </a:r>
          </a:p>
        </p:txBody>
      </p:sp>
      <p:sp>
        <p:nvSpPr>
          <p:cNvPr id="6" name="Rectangle: Top Corners Rounded 5">
            <a:extLst>
              <a:ext uri="{FF2B5EF4-FFF2-40B4-BE49-F238E27FC236}">
                <a16:creationId xmlns:a16="http://schemas.microsoft.com/office/drawing/2014/main" id="{6E02CD7E-5FC1-9683-CB24-BB4E493B76C4}"/>
              </a:ext>
            </a:extLst>
          </p:cNvPr>
          <p:cNvSpPr/>
          <p:nvPr/>
        </p:nvSpPr>
        <p:spPr>
          <a:xfrm>
            <a:off x="432317" y="865385"/>
            <a:ext cx="170128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Using </a:t>
            </a:r>
            <a:r>
              <a:rPr lang="en-US" sz="1600" dirty="0" err="1">
                <a:solidFill>
                  <a:schemeClr val="bg1"/>
                </a:solidFill>
              </a:rPr>
              <a:t>ActionLink</a:t>
            </a:r>
            <a:endParaRPr lang="en-US" sz="1600" dirty="0">
              <a:solidFill>
                <a:schemeClr val="bg1"/>
              </a:solidFill>
            </a:endParaRPr>
          </a:p>
        </p:txBody>
      </p:sp>
      <p:sp>
        <p:nvSpPr>
          <p:cNvPr id="20" name="Rectangle 19">
            <a:extLst>
              <a:ext uri="{FF2B5EF4-FFF2-40B4-BE49-F238E27FC236}">
                <a16:creationId xmlns:a16="http://schemas.microsoft.com/office/drawing/2014/main" id="{784C4198-21B7-8964-A3B5-4204E4C51D0F}"/>
              </a:ext>
            </a:extLst>
          </p:cNvPr>
          <p:cNvSpPr/>
          <p:nvPr/>
        </p:nvSpPr>
        <p:spPr>
          <a:xfrm>
            <a:off x="967530" y="2718569"/>
            <a:ext cx="10129096" cy="1361911"/>
          </a:xfrm>
          <a:prstGeom prst="rect">
            <a:avLst/>
          </a:prstGeom>
          <a:solidFill>
            <a:schemeClr val="bg1">
              <a:lumMod val="95000"/>
            </a:schemeClr>
          </a:solidFill>
          <a:ln>
            <a:noFill/>
          </a:ln>
        </p:spPr>
        <p:txBody>
          <a:bodyPr wrap="square">
            <a:spAutoFit/>
          </a:bodyPr>
          <a:lstStyle/>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This link is generated in the View:</a:t>
            </a:r>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 </a:t>
            </a:r>
          </a:p>
          <a:p>
            <a:pPr lvl="3"/>
            <a:r>
              <a:rPr lang="en-US" sz="1650" dirty="0">
                <a:solidFill>
                  <a:srgbClr val="0000FF"/>
                </a:solidFill>
                <a:latin typeface="Consolas" panose="020B0609020204030204" pitchFamily="49" charset="0"/>
              </a:rPr>
              <a:t>&lt;</a:t>
            </a:r>
            <a:r>
              <a:rPr lang="en-US" sz="1650" b="1" dirty="0">
                <a:solidFill>
                  <a:srgbClr val="800080"/>
                </a:solidFill>
                <a:latin typeface="Consolas" panose="020B0609020204030204" pitchFamily="49" charset="0"/>
              </a:rPr>
              <a:t>a</a:t>
            </a:r>
            <a:r>
              <a:rPr lang="en-US" sz="1650" dirty="0">
                <a:solidFill>
                  <a:srgbClr val="000000"/>
                </a:solidFill>
                <a:latin typeface="Consolas" panose="020B0609020204030204" pitchFamily="49" charset="0"/>
              </a:rPr>
              <a:t> </a:t>
            </a:r>
            <a:r>
              <a:rPr lang="en-US" sz="1650" b="1" dirty="0">
                <a:solidFill>
                  <a:srgbClr val="800080"/>
                </a:solidFill>
                <a:latin typeface="Consolas" panose="020B0609020204030204" pitchFamily="49" charset="0"/>
              </a:rPr>
              <a:t>asp-controller</a:t>
            </a:r>
            <a:r>
              <a:rPr lang="en-US" sz="1650" dirty="0">
                <a:solidFill>
                  <a:srgbClr val="0000FF"/>
                </a:solidFill>
                <a:latin typeface="Consolas" panose="020B0609020204030204" pitchFamily="49" charset="0"/>
              </a:rPr>
              <a:t>="Home"</a:t>
            </a:r>
            <a:r>
              <a:rPr lang="en-US" sz="1650" dirty="0">
                <a:solidFill>
                  <a:srgbClr val="000000"/>
                </a:solidFill>
                <a:latin typeface="Consolas" panose="020B0609020204030204" pitchFamily="49" charset="0"/>
              </a:rPr>
              <a:t> </a:t>
            </a:r>
          </a:p>
          <a:p>
            <a:pPr lvl="3"/>
            <a:r>
              <a:rPr lang="en-US" sz="1650" b="1" dirty="0">
                <a:solidFill>
                  <a:srgbClr val="000000"/>
                </a:solidFill>
                <a:latin typeface="Consolas" panose="020B0609020204030204" pitchFamily="49" charset="0"/>
              </a:rPr>
              <a:t>   </a:t>
            </a:r>
            <a:r>
              <a:rPr lang="en-US" sz="1650" b="1" dirty="0">
                <a:solidFill>
                  <a:srgbClr val="800080"/>
                </a:solidFill>
                <a:latin typeface="Consolas" panose="020B0609020204030204" pitchFamily="49" charset="0"/>
              </a:rPr>
              <a:t>asp-action</a:t>
            </a:r>
            <a:r>
              <a:rPr lang="en-US" sz="1650" dirty="0">
                <a:solidFill>
                  <a:srgbClr val="0000FF"/>
                </a:solidFill>
                <a:latin typeface="Consolas" panose="020B0609020204030204" pitchFamily="49" charset="0"/>
              </a:rPr>
              <a:t>="Index"&gt;</a:t>
            </a:r>
            <a:r>
              <a:rPr lang="en-US" sz="1650" dirty="0">
                <a:solidFill>
                  <a:srgbClr val="000000"/>
                </a:solidFill>
                <a:latin typeface="Consolas" panose="020B0609020204030204" pitchFamily="49" charset="0"/>
              </a:rPr>
              <a:t>Simple link to a 'Home' controller 'Index' action</a:t>
            </a:r>
          </a:p>
          <a:p>
            <a:pPr lvl="3"/>
            <a:r>
              <a:rPr lang="en-US" sz="1650" dirty="0">
                <a:solidFill>
                  <a:srgbClr val="0000FF"/>
                </a:solidFill>
                <a:latin typeface="Consolas" panose="020B0609020204030204" pitchFamily="49" charset="0"/>
              </a:rPr>
              <a:t>&lt;/</a:t>
            </a:r>
            <a:r>
              <a:rPr lang="en-US" sz="1650" b="1" dirty="0">
                <a:solidFill>
                  <a:srgbClr val="800080"/>
                </a:solidFill>
                <a:latin typeface="Consolas" panose="020B0609020204030204" pitchFamily="49" charset="0"/>
              </a:rPr>
              <a:t>a</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 </a:t>
            </a:r>
            <a:endParaRPr lang="en-US" sz="1650" dirty="0">
              <a:latin typeface="Arial" panose="020B0604020202020204" pitchFamily="34" charset="0"/>
            </a:endParaRPr>
          </a:p>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endParaRPr lang="en-US" sz="1650" dirty="0">
              <a:latin typeface="Arial" panose="020B0604020202020204" pitchFamily="34" charset="0"/>
            </a:endParaRPr>
          </a:p>
        </p:txBody>
      </p:sp>
      <p:sp>
        <p:nvSpPr>
          <p:cNvPr id="21" name="Rectangle 20">
            <a:extLst>
              <a:ext uri="{FF2B5EF4-FFF2-40B4-BE49-F238E27FC236}">
                <a16:creationId xmlns:a16="http://schemas.microsoft.com/office/drawing/2014/main" id="{1191F4B8-5355-C9CF-D9C4-BA0D8824382C}"/>
              </a:ext>
            </a:extLst>
          </p:cNvPr>
          <p:cNvSpPr/>
          <p:nvPr/>
        </p:nvSpPr>
        <p:spPr>
          <a:xfrm>
            <a:off x="403744" y="2718569"/>
            <a:ext cx="579518" cy="1361911"/>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a:p>
            <a:pPr algn="r"/>
            <a:r>
              <a:rPr lang="en-US" sz="1650" b="1" dirty="0">
                <a:solidFill>
                  <a:schemeClr val="tx1">
                    <a:lumMod val="75000"/>
                    <a:lumOff val="25000"/>
                  </a:schemeClr>
                </a:solidFill>
                <a:latin typeface="Consolas" panose="020B0609020204030204" pitchFamily="49" charset="0"/>
              </a:rPr>
              <a:t>2</a:t>
            </a:r>
          </a:p>
          <a:p>
            <a:pPr algn="r"/>
            <a:r>
              <a:rPr lang="en-US" sz="1650" b="1" dirty="0">
                <a:solidFill>
                  <a:schemeClr val="tx1">
                    <a:lumMod val="75000"/>
                    <a:lumOff val="25000"/>
                  </a:schemeClr>
                </a:solidFill>
                <a:latin typeface="Consolas" panose="020B0609020204030204" pitchFamily="49" charset="0"/>
              </a:rPr>
              <a:t>3</a:t>
            </a:r>
          </a:p>
          <a:p>
            <a:pPr algn="r"/>
            <a:r>
              <a:rPr lang="en-US" sz="1650" b="1" dirty="0">
                <a:solidFill>
                  <a:schemeClr val="tx1">
                    <a:lumMod val="75000"/>
                    <a:lumOff val="25000"/>
                  </a:schemeClr>
                </a:solidFill>
                <a:latin typeface="Consolas" panose="020B0609020204030204" pitchFamily="49" charset="0"/>
              </a:rPr>
              <a:t>4</a:t>
            </a:r>
          </a:p>
          <a:p>
            <a:pPr algn="r"/>
            <a:r>
              <a:rPr lang="en-US" sz="1650" b="1" dirty="0">
                <a:solidFill>
                  <a:schemeClr val="tx1">
                    <a:lumMod val="75000"/>
                    <a:lumOff val="25000"/>
                  </a:schemeClr>
                </a:solidFill>
                <a:latin typeface="Consolas" panose="020B0609020204030204" pitchFamily="49" charset="0"/>
              </a:rPr>
              <a:t>5</a:t>
            </a:r>
          </a:p>
        </p:txBody>
      </p:sp>
      <p:sp>
        <p:nvSpPr>
          <p:cNvPr id="22" name="Rectangle: Top Corners Rounded 5">
            <a:extLst>
              <a:ext uri="{FF2B5EF4-FFF2-40B4-BE49-F238E27FC236}">
                <a16:creationId xmlns:a16="http://schemas.microsoft.com/office/drawing/2014/main" id="{6E02CD7E-5FC1-9683-CB24-BB4E493B76C4}"/>
              </a:ext>
            </a:extLst>
          </p:cNvPr>
          <p:cNvSpPr/>
          <p:nvPr/>
        </p:nvSpPr>
        <p:spPr>
          <a:xfrm>
            <a:off x="403742" y="2389385"/>
            <a:ext cx="170128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Using </a:t>
            </a:r>
            <a:r>
              <a:rPr lang="en-US" sz="1600" dirty="0"/>
              <a:t>Anchor Tag</a:t>
            </a:r>
          </a:p>
        </p:txBody>
      </p:sp>
      <p:sp>
        <p:nvSpPr>
          <p:cNvPr id="23" name="Rectangle 22">
            <a:extLst>
              <a:ext uri="{FF2B5EF4-FFF2-40B4-BE49-F238E27FC236}">
                <a16:creationId xmlns:a16="http://schemas.microsoft.com/office/drawing/2014/main" id="{784C4198-21B7-8964-A3B5-4204E4C51D0F}"/>
              </a:ext>
            </a:extLst>
          </p:cNvPr>
          <p:cNvSpPr/>
          <p:nvPr/>
        </p:nvSpPr>
        <p:spPr>
          <a:xfrm>
            <a:off x="948480" y="4509269"/>
            <a:ext cx="10129096" cy="1338828"/>
          </a:xfrm>
          <a:prstGeom prst="rect">
            <a:avLst/>
          </a:prstGeom>
          <a:solidFill>
            <a:schemeClr val="bg1">
              <a:lumMod val="95000"/>
            </a:schemeClr>
          </a:solidFill>
          <a:ln>
            <a:noFill/>
          </a:ln>
        </p:spPr>
        <p:txBody>
          <a:bodyPr wrap="square">
            <a:spAutoFit/>
          </a:bodyPr>
          <a:lstStyle/>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This link is generated in the View:</a:t>
            </a:r>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r>
              <a:rPr lang="en-US" sz="1650" dirty="0">
                <a:solidFill>
                  <a:srgbClr val="000000"/>
                </a:solidFill>
                <a:latin typeface="Consolas" panose="020B0609020204030204" pitchFamily="49" charset="0"/>
              </a:rPr>
              <a:t> </a:t>
            </a:r>
          </a:p>
          <a:p>
            <a:pPr lvl="1"/>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a</a:t>
            </a:r>
            <a:r>
              <a:rPr lang="en-US" sz="1600" dirty="0">
                <a:solidFill>
                  <a:srgbClr val="000000"/>
                </a:solidFill>
                <a:latin typeface="Consolas" panose="020B0609020204030204" pitchFamily="49" charset="0"/>
              </a:rPr>
              <a:t> </a:t>
            </a:r>
            <a:r>
              <a:rPr lang="en-US" sz="1600" dirty="0" err="1">
                <a:solidFill>
                  <a:srgbClr val="A31515"/>
                </a:solidFill>
                <a:latin typeface="Consolas" panose="020B0609020204030204" pitchFamily="49" charset="0"/>
              </a:rPr>
              <a:t>href</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Url.</a:t>
            </a:r>
            <a:r>
              <a:rPr lang="en-US" sz="1600" b="1" dirty="0" err="1">
                <a:solidFill>
                  <a:srgbClr val="74531F"/>
                </a:solidFill>
                <a:latin typeface="Consolas" panose="020B0609020204030204" pitchFamily="49" charset="0"/>
              </a:rPr>
              <a:t>Action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"Index"</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"Home"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"&gt;</a:t>
            </a:r>
          </a:p>
          <a:p>
            <a:pPr lvl="2"/>
            <a:r>
              <a:rPr lang="en-US" sz="1600" dirty="0">
                <a:solidFill>
                  <a:srgbClr val="000000"/>
                </a:solidFill>
                <a:latin typeface="Consolas" panose="020B0609020204030204" pitchFamily="49" charset="0"/>
              </a:rPr>
              <a:t>Simple link to a 'Home' controller 'Index' action </a:t>
            </a:r>
          </a:p>
          <a:p>
            <a:pPr lvl="1"/>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a</a:t>
            </a:r>
            <a:r>
              <a:rPr lang="en-US" sz="1600" dirty="0">
                <a:solidFill>
                  <a:srgbClr val="0000FF"/>
                </a:solidFill>
                <a:latin typeface="Consolas" panose="020B0609020204030204" pitchFamily="49" charset="0"/>
              </a:rPr>
              <a:t>&gt;</a:t>
            </a:r>
            <a:endParaRPr lang="en-US" sz="1650" dirty="0">
              <a:solidFill>
                <a:srgbClr val="000000"/>
              </a:solidFill>
              <a:latin typeface="Consolas" panose="020B0609020204030204" pitchFamily="49" charset="0"/>
            </a:endParaRPr>
          </a:p>
          <a:p>
            <a:r>
              <a:rPr lang="en-US" sz="1650" dirty="0">
                <a:solidFill>
                  <a:srgbClr val="0000FF"/>
                </a:solidFill>
                <a:latin typeface="Consolas" panose="020B0609020204030204" pitchFamily="49" charset="0"/>
              </a:rPr>
              <a:t>&lt;/</a:t>
            </a:r>
            <a:r>
              <a:rPr lang="en-US" sz="1650" dirty="0">
                <a:solidFill>
                  <a:srgbClr val="800000"/>
                </a:solidFill>
                <a:latin typeface="Consolas" panose="020B0609020204030204" pitchFamily="49" charset="0"/>
              </a:rPr>
              <a:t>p</a:t>
            </a:r>
            <a:r>
              <a:rPr lang="en-US" sz="1650" dirty="0">
                <a:solidFill>
                  <a:srgbClr val="0000FF"/>
                </a:solidFill>
                <a:latin typeface="Consolas" panose="020B0609020204030204" pitchFamily="49" charset="0"/>
              </a:rPr>
              <a:t>&gt;</a:t>
            </a:r>
            <a:endParaRPr lang="en-US" sz="1650" dirty="0">
              <a:latin typeface="Arial" panose="020B0604020202020204" pitchFamily="34" charset="0"/>
            </a:endParaRPr>
          </a:p>
        </p:txBody>
      </p:sp>
      <p:sp>
        <p:nvSpPr>
          <p:cNvPr id="24" name="Rectangle 23">
            <a:extLst>
              <a:ext uri="{FF2B5EF4-FFF2-40B4-BE49-F238E27FC236}">
                <a16:creationId xmlns:a16="http://schemas.microsoft.com/office/drawing/2014/main" id="{1191F4B8-5355-C9CF-D9C4-BA0D8824382C}"/>
              </a:ext>
            </a:extLst>
          </p:cNvPr>
          <p:cNvSpPr/>
          <p:nvPr/>
        </p:nvSpPr>
        <p:spPr>
          <a:xfrm>
            <a:off x="384694" y="4509269"/>
            <a:ext cx="579518" cy="1361911"/>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a:p>
            <a:pPr algn="r"/>
            <a:r>
              <a:rPr lang="en-US" sz="1650" b="1" dirty="0">
                <a:solidFill>
                  <a:schemeClr val="tx1">
                    <a:lumMod val="75000"/>
                    <a:lumOff val="25000"/>
                  </a:schemeClr>
                </a:solidFill>
                <a:latin typeface="Consolas" panose="020B0609020204030204" pitchFamily="49" charset="0"/>
              </a:rPr>
              <a:t>2</a:t>
            </a:r>
          </a:p>
          <a:p>
            <a:pPr algn="r"/>
            <a:r>
              <a:rPr lang="en-US" sz="1650" b="1" dirty="0">
                <a:solidFill>
                  <a:schemeClr val="tx1">
                    <a:lumMod val="75000"/>
                    <a:lumOff val="25000"/>
                  </a:schemeClr>
                </a:solidFill>
                <a:latin typeface="Consolas" panose="020B0609020204030204" pitchFamily="49" charset="0"/>
              </a:rPr>
              <a:t>3</a:t>
            </a:r>
          </a:p>
          <a:p>
            <a:pPr algn="r"/>
            <a:r>
              <a:rPr lang="en-US" sz="1650" b="1" dirty="0">
                <a:solidFill>
                  <a:schemeClr val="tx1">
                    <a:lumMod val="75000"/>
                    <a:lumOff val="25000"/>
                  </a:schemeClr>
                </a:solidFill>
                <a:latin typeface="Consolas" panose="020B0609020204030204" pitchFamily="49" charset="0"/>
              </a:rPr>
              <a:t>4</a:t>
            </a:r>
          </a:p>
          <a:p>
            <a:pPr algn="r"/>
            <a:r>
              <a:rPr lang="en-US" sz="1650" b="1" dirty="0">
                <a:solidFill>
                  <a:schemeClr val="tx1">
                    <a:lumMod val="75000"/>
                    <a:lumOff val="25000"/>
                  </a:schemeClr>
                </a:solidFill>
                <a:latin typeface="Consolas" panose="020B0609020204030204" pitchFamily="49" charset="0"/>
              </a:rPr>
              <a:t>5</a:t>
            </a:r>
          </a:p>
        </p:txBody>
      </p:sp>
      <p:sp>
        <p:nvSpPr>
          <p:cNvPr id="25" name="Rectangle: Top Corners Rounded 5">
            <a:extLst>
              <a:ext uri="{FF2B5EF4-FFF2-40B4-BE49-F238E27FC236}">
                <a16:creationId xmlns:a16="http://schemas.microsoft.com/office/drawing/2014/main" id="{6E02CD7E-5FC1-9683-CB24-BB4E493B76C4}"/>
              </a:ext>
            </a:extLst>
          </p:cNvPr>
          <p:cNvSpPr/>
          <p:nvPr/>
        </p:nvSpPr>
        <p:spPr>
          <a:xfrm>
            <a:off x="384692" y="4180085"/>
            <a:ext cx="170128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Using </a:t>
            </a:r>
            <a:r>
              <a:rPr lang="en-US" sz="1600" dirty="0"/>
              <a:t>URL Action</a:t>
            </a:r>
          </a:p>
        </p:txBody>
      </p:sp>
    </p:spTree>
    <p:extLst>
      <p:ext uri="{BB962C8B-B14F-4D97-AF65-F5344CB8AC3E}">
        <p14:creationId xmlns:p14="http://schemas.microsoft.com/office/powerpoint/2010/main" val="280491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bg/>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xEl>
                                              <p:pRg st="1" end="1"/>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xEl>
                                              <p:pRg st="2" end="2"/>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20" grpId="0" build="p" animBg="1"/>
      <p:bldP spid="21" grpId="0" animBg="1"/>
      <p:bldP spid="22" grpId="0" animBg="1"/>
      <p:bldP spid="23" grpId="0" build="p"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err="1"/>
              <a:t>ActionLink</a:t>
            </a:r>
            <a:r>
              <a:rPr lang="en-US" dirty="0"/>
              <a:t> Extension Method Cont..</a:t>
            </a:r>
          </a:p>
        </p:txBody>
      </p:sp>
      <p:sp>
        <p:nvSpPr>
          <p:cNvPr id="4" name="Rectangle 3">
            <a:extLst>
              <a:ext uri="{FF2B5EF4-FFF2-40B4-BE49-F238E27FC236}">
                <a16:creationId xmlns:a16="http://schemas.microsoft.com/office/drawing/2014/main" id="{784C4198-21B7-8964-A3B5-4204E4C51D0F}"/>
              </a:ext>
            </a:extLst>
          </p:cNvPr>
          <p:cNvSpPr/>
          <p:nvPr/>
        </p:nvSpPr>
        <p:spPr>
          <a:xfrm>
            <a:off x="996105" y="1194569"/>
            <a:ext cx="10129096" cy="338554"/>
          </a:xfrm>
          <a:prstGeom prst="rect">
            <a:avLst/>
          </a:prstGeom>
          <a:solidFill>
            <a:schemeClr val="bg1">
              <a:lumMod val="95000"/>
            </a:schemeClr>
          </a:solidFill>
          <a:ln>
            <a:noFill/>
          </a:ln>
        </p:spPr>
        <p:txBody>
          <a:bodyPr wrap="square">
            <a:spAutoFit/>
          </a:bodyPr>
          <a:lstStyle/>
          <a:p>
            <a:pPr lvl="0"/>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Html.</a:t>
            </a:r>
            <a:r>
              <a:rPr lang="en-US" sz="1600" b="1" dirty="0" err="1">
                <a:solidFill>
                  <a:srgbClr val="74531F"/>
                </a:solidFill>
                <a:latin typeface="Consolas" panose="020B0609020204030204" pitchFamily="49" charset="0"/>
              </a:rPr>
              <a:t>ActionLink</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"Link to Index action"</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"Index"</a:t>
            </a:r>
            <a:r>
              <a:rPr lang="en-US" sz="1600" dirty="0">
                <a:solidFill>
                  <a:srgbClr val="000000"/>
                </a:solidFill>
                <a:latin typeface="Consolas" panose="020B0609020204030204" pitchFamily="49" charset="0"/>
              </a:rPr>
              <a:t>) </a:t>
            </a:r>
            <a:endParaRPr lang="en-US" sz="4400" dirty="0">
              <a:latin typeface="Arial" panose="020B0604020202020204" pitchFamily="34" charset="0"/>
            </a:endParaRPr>
          </a:p>
        </p:txBody>
      </p:sp>
      <p:sp>
        <p:nvSpPr>
          <p:cNvPr id="5" name="Rectangle 4">
            <a:extLst>
              <a:ext uri="{FF2B5EF4-FFF2-40B4-BE49-F238E27FC236}">
                <a16:creationId xmlns:a16="http://schemas.microsoft.com/office/drawing/2014/main" id="{1191F4B8-5355-C9CF-D9C4-BA0D8824382C}"/>
              </a:ext>
            </a:extLst>
          </p:cNvPr>
          <p:cNvSpPr/>
          <p:nvPr/>
        </p:nvSpPr>
        <p:spPr>
          <a:xfrm>
            <a:off x="432319" y="1194569"/>
            <a:ext cx="579518" cy="346249"/>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p:txBody>
      </p:sp>
      <p:sp>
        <p:nvSpPr>
          <p:cNvPr id="6" name="Rectangle: Top Corners Rounded 5">
            <a:extLst>
              <a:ext uri="{FF2B5EF4-FFF2-40B4-BE49-F238E27FC236}">
                <a16:creationId xmlns:a16="http://schemas.microsoft.com/office/drawing/2014/main" id="{6E02CD7E-5FC1-9683-CB24-BB4E493B76C4}"/>
              </a:ext>
            </a:extLst>
          </p:cNvPr>
          <p:cNvSpPr/>
          <p:nvPr/>
        </p:nvSpPr>
        <p:spPr>
          <a:xfrm>
            <a:off x="432317" y="865385"/>
            <a:ext cx="364438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Get a link to the current controller’s action</a:t>
            </a:r>
          </a:p>
        </p:txBody>
      </p:sp>
      <p:sp>
        <p:nvSpPr>
          <p:cNvPr id="9" name="Rectangle 8">
            <a:extLst>
              <a:ext uri="{FF2B5EF4-FFF2-40B4-BE49-F238E27FC236}">
                <a16:creationId xmlns:a16="http://schemas.microsoft.com/office/drawing/2014/main" id="{784C4198-21B7-8964-A3B5-4204E4C51D0F}"/>
              </a:ext>
            </a:extLst>
          </p:cNvPr>
          <p:cNvSpPr/>
          <p:nvPr/>
        </p:nvSpPr>
        <p:spPr>
          <a:xfrm>
            <a:off x="977055" y="2061344"/>
            <a:ext cx="10129096" cy="33855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Html.</a:t>
            </a:r>
            <a:r>
              <a:rPr lang="en-US" sz="1600" b="1" dirty="0" err="1">
                <a:solidFill>
                  <a:srgbClr val="74531F"/>
                </a:solidFill>
                <a:latin typeface="Consolas" panose="020B0609020204030204" pitchFamily="49" charset="0"/>
              </a:rPr>
              <a:t>ActionLink</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"Link to Index action of Home controller"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"Index"</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"Home"</a:t>
            </a:r>
            <a:r>
              <a:rPr lang="en-US" sz="1600" dirty="0">
                <a:solidFill>
                  <a:srgbClr val="000000"/>
                </a:solidFill>
                <a:latin typeface="Consolas" panose="020B0609020204030204" pitchFamily="49" charset="0"/>
              </a:rPr>
              <a:t>) </a:t>
            </a:r>
            <a:endParaRPr lang="en-US" sz="1600" dirty="0">
              <a:latin typeface="Arial" panose="020B0604020202020204" pitchFamily="34" charset="0"/>
            </a:endParaRPr>
          </a:p>
        </p:txBody>
      </p:sp>
      <p:sp>
        <p:nvSpPr>
          <p:cNvPr id="10" name="Rectangle 9">
            <a:extLst>
              <a:ext uri="{FF2B5EF4-FFF2-40B4-BE49-F238E27FC236}">
                <a16:creationId xmlns:a16="http://schemas.microsoft.com/office/drawing/2014/main" id="{1191F4B8-5355-C9CF-D9C4-BA0D8824382C}"/>
              </a:ext>
            </a:extLst>
          </p:cNvPr>
          <p:cNvSpPr/>
          <p:nvPr/>
        </p:nvSpPr>
        <p:spPr>
          <a:xfrm>
            <a:off x="413269" y="2061344"/>
            <a:ext cx="579518" cy="346249"/>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p:txBody>
      </p:sp>
      <p:sp>
        <p:nvSpPr>
          <p:cNvPr id="11" name="Rectangle: Top Corners Rounded 5">
            <a:extLst>
              <a:ext uri="{FF2B5EF4-FFF2-40B4-BE49-F238E27FC236}">
                <a16:creationId xmlns:a16="http://schemas.microsoft.com/office/drawing/2014/main" id="{6E02CD7E-5FC1-9683-CB24-BB4E493B76C4}"/>
              </a:ext>
            </a:extLst>
          </p:cNvPr>
          <p:cNvSpPr/>
          <p:nvPr/>
        </p:nvSpPr>
        <p:spPr>
          <a:xfrm>
            <a:off x="413267" y="1732160"/>
            <a:ext cx="364438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t>Get a link to specific controller and action:</a:t>
            </a:r>
            <a:endParaRPr lang="en-US" sz="1600" dirty="0">
              <a:solidFill>
                <a:schemeClr val="bg1"/>
              </a:solidFill>
            </a:endParaRPr>
          </a:p>
        </p:txBody>
      </p:sp>
      <p:sp>
        <p:nvSpPr>
          <p:cNvPr id="14" name="Rectangle 13">
            <a:extLst>
              <a:ext uri="{FF2B5EF4-FFF2-40B4-BE49-F238E27FC236}">
                <a16:creationId xmlns:a16="http://schemas.microsoft.com/office/drawing/2014/main" id="{784C4198-21B7-8964-A3B5-4204E4C51D0F}"/>
              </a:ext>
            </a:extLst>
          </p:cNvPr>
          <p:cNvSpPr/>
          <p:nvPr/>
        </p:nvSpPr>
        <p:spPr>
          <a:xfrm>
            <a:off x="948480" y="2928119"/>
            <a:ext cx="10129096" cy="830997"/>
          </a:xfrm>
          <a:prstGeom prst="rect">
            <a:avLst/>
          </a:prstGeom>
          <a:solidFill>
            <a:schemeClr val="bg1">
              <a:lumMod val="95000"/>
            </a:schemeClr>
          </a:solidFill>
          <a:ln>
            <a:noFill/>
          </a:ln>
        </p:spPr>
        <p:txBody>
          <a:bodyPr wrap="square">
            <a:spAutoFit/>
          </a:bodyPr>
          <a:lstStyle/>
          <a:p>
            <a:pPr lvl="0"/>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Html.</a:t>
            </a:r>
            <a:r>
              <a:rPr lang="en-US" sz="1600" b="1" dirty="0" err="1">
                <a:solidFill>
                  <a:srgbClr val="74531F"/>
                </a:solidFill>
                <a:latin typeface="Consolas" panose="020B0609020204030204" pitchFamily="49" charset="0"/>
              </a:rPr>
              <a:t>ActionLink</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"Link to Index action of Home controller with id=100500 and </a:t>
            </a:r>
          </a:p>
          <a:p>
            <a:pPr lvl="0"/>
            <a:r>
              <a:rPr lang="en-US" sz="1600" dirty="0">
                <a:solidFill>
                  <a:srgbClr val="A31515"/>
                </a:solidFill>
                <a:latin typeface="Consolas" panose="020B0609020204030204" pitchFamily="49" charset="0"/>
              </a:rPr>
              <a:t>name='John Doe'"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"Index"</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"Home"</a:t>
            </a:r>
            <a:r>
              <a:rPr lang="en-US" sz="1600" dirty="0">
                <a:solidFill>
                  <a:srgbClr val="000000"/>
                </a:solidFill>
                <a:latin typeface="Consolas" panose="020B0609020204030204" pitchFamily="49" charset="0"/>
              </a:rPr>
              <a:t>,     </a:t>
            </a:r>
          </a:p>
          <a:p>
            <a:pPr lvl="0"/>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 id = 100500, name = </a:t>
            </a:r>
            <a:r>
              <a:rPr lang="en-US" sz="1600" dirty="0">
                <a:solidFill>
                  <a:srgbClr val="A31515"/>
                </a:solidFill>
                <a:latin typeface="Consolas" panose="020B0609020204030204" pitchFamily="49" charset="0"/>
              </a:rPr>
              <a:t>"John Doe"</a:t>
            </a:r>
            <a:r>
              <a:rPr lang="en-US" sz="1600" dirty="0">
                <a:solidFill>
                  <a:srgbClr val="000000"/>
                </a:solidFill>
                <a:latin typeface="Consolas" panose="020B0609020204030204" pitchFamily="49" charset="0"/>
              </a:rPr>
              <a:t> })</a:t>
            </a:r>
            <a:endParaRPr lang="en-US" sz="4000" dirty="0">
              <a:latin typeface="Arial" panose="020B0604020202020204" pitchFamily="34" charset="0"/>
            </a:endParaRPr>
          </a:p>
        </p:txBody>
      </p:sp>
      <p:sp>
        <p:nvSpPr>
          <p:cNvPr id="15" name="Rectangle 14">
            <a:extLst>
              <a:ext uri="{FF2B5EF4-FFF2-40B4-BE49-F238E27FC236}">
                <a16:creationId xmlns:a16="http://schemas.microsoft.com/office/drawing/2014/main" id="{1191F4B8-5355-C9CF-D9C4-BA0D8824382C}"/>
              </a:ext>
            </a:extLst>
          </p:cNvPr>
          <p:cNvSpPr/>
          <p:nvPr/>
        </p:nvSpPr>
        <p:spPr>
          <a:xfrm>
            <a:off x="384694" y="2928119"/>
            <a:ext cx="579518" cy="854080"/>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a:p>
            <a:pPr algn="r"/>
            <a:r>
              <a:rPr lang="en-US" sz="1650" b="1" dirty="0">
                <a:solidFill>
                  <a:schemeClr val="tx1">
                    <a:lumMod val="75000"/>
                    <a:lumOff val="25000"/>
                  </a:schemeClr>
                </a:solidFill>
                <a:latin typeface="Consolas" panose="020B0609020204030204" pitchFamily="49" charset="0"/>
              </a:rPr>
              <a:t>2</a:t>
            </a:r>
          </a:p>
          <a:p>
            <a:pPr algn="r"/>
            <a:r>
              <a:rPr lang="en-US" sz="1650" b="1" dirty="0">
                <a:solidFill>
                  <a:schemeClr val="tx1">
                    <a:lumMod val="75000"/>
                    <a:lumOff val="25000"/>
                  </a:schemeClr>
                </a:solidFill>
                <a:latin typeface="Consolas" panose="020B0609020204030204" pitchFamily="49" charset="0"/>
              </a:rPr>
              <a:t>3</a:t>
            </a:r>
          </a:p>
        </p:txBody>
      </p:sp>
      <p:sp>
        <p:nvSpPr>
          <p:cNvPr id="16" name="Rectangle: Top Corners Rounded 5">
            <a:extLst>
              <a:ext uri="{FF2B5EF4-FFF2-40B4-BE49-F238E27FC236}">
                <a16:creationId xmlns:a16="http://schemas.microsoft.com/office/drawing/2014/main" id="{6E02CD7E-5FC1-9683-CB24-BB4E493B76C4}"/>
              </a:ext>
            </a:extLst>
          </p:cNvPr>
          <p:cNvSpPr/>
          <p:nvPr/>
        </p:nvSpPr>
        <p:spPr>
          <a:xfrm>
            <a:off x="384692" y="2598935"/>
            <a:ext cx="4920733" cy="32524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t>Get a link to specific controller and action with parameters</a:t>
            </a:r>
            <a:endParaRPr lang="en-US" sz="1600" dirty="0">
              <a:solidFill>
                <a:schemeClr val="bg1"/>
              </a:solidFill>
            </a:endParaRPr>
          </a:p>
        </p:txBody>
      </p:sp>
      <p:sp>
        <p:nvSpPr>
          <p:cNvPr id="17" name="Rectangle 16">
            <a:extLst>
              <a:ext uri="{FF2B5EF4-FFF2-40B4-BE49-F238E27FC236}">
                <a16:creationId xmlns:a16="http://schemas.microsoft.com/office/drawing/2014/main" id="{784C4198-21B7-8964-A3B5-4204E4C51D0F}"/>
              </a:ext>
            </a:extLst>
          </p:cNvPr>
          <p:cNvSpPr/>
          <p:nvPr/>
        </p:nvSpPr>
        <p:spPr>
          <a:xfrm>
            <a:off x="919905" y="4299719"/>
            <a:ext cx="10129096" cy="1077218"/>
          </a:xfrm>
          <a:prstGeom prst="rect">
            <a:avLst/>
          </a:prstGeom>
          <a:solidFill>
            <a:schemeClr val="bg1">
              <a:lumMod val="95000"/>
            </a:schemeClr>
          </a:solidFill>
          <a:ln>
            <a:noFill/>
          </a:ln>
        </p:spPr>
        <p:txBody>
          <a:bodyPr wrap="square">
            <a:spAutoFit/>
          </a:bodyPr>
          <a:lstStyle/>
          <a:p>
            <a:pPr lvl="0"/>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Html.</a:t>
            </a:r>
            <a:r>
              <a:rPr lang="en-US" sz="1600" b="1" dirty="0" err="1">
                <a:solidFill>
                  <a:srgbClr val="74531F"/>
                </a:solidFill>
                <a:latin typeface="Consolas" panose="020B0609020204030204" pitchFamily="49" charset="0"/>
              </a:rPr>
              <a:t>ActionLink</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"Link to Index action of Home controller with id=100500 and </a:t>
            </a:r>
          </a:p>
          <a:p>
            <a:pPr lvl="0"/>
            <a:r>
              <a:rPr lang="en-US" sz="1600" dirty="0">
                <a:solidFill>
                  <a:srgbClr val="A31515"/>
                </a:solidFill>
                <a:latin typeface="Consolas" panose="020B0609020204030204" pitchFamily="49" charset="0"/>
              </a:rPr>
              <a:t>name='John Doe' and CSS class"</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"Index"</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"Home"</a:t>
            </a:r>
            <a:r>
              <a:rPr lang="en-US" sz="1600" dirty="0">
                <a:solidFill>
                  <a:srgbClr val="000000"/>
                </a:solidFill>
                <a:latin typeface="Consolas" panose="020B0609020204030204" pitchFamily="49" charset="0"/>
              </a:rPr>
              <a:t>,     </a:t>
            </a:r>
          </a:p>
          <a:p>
            <a:pPr lvl="0"/>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 id = 100500, name = </a:t>
            </a:r>
            <a:r>
              <a:rPr lang="en-US" sz="1600" dirty="0">
                <a:solidFill>
                  <a:srgbClr val="A31515"/>
                </a:solidFill>
                <a:latin typeface="Consolas" panose="020B0609020204030204" pitchFamily="49" charset="0"/>
              </a:rPr>
              <a:t>"John Doe"</a:t>
            </a:r>
            <a:r>
              <a:rPr lang="en-US" sz="1600" dirty="0">
                <a:solidFill>
                  <a:srgbClr val="000000"/>
                </a:solidFill>
                <a:latin typeface="Consolas" panose="020B0609020204030204" pitchFamily="49" charset="0"/>
              </a:rPr>
              <a:t> },     </a:t>
            </a:r>
          </a:p>
          <a:p>
            <a:pPr lvl="0"/>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 @class=</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css</a:t>
            </a:r>
            <a:r>
              <a:rPr lang="en-US" sz="1600" dirty="0">
                <a:solidFill>
                  <a:srgbClr val="A31515"/>
                </a:solidFill>
                <a:latin typeface="Consolas" panose="020B0609020204030204" pitchFamily="49" charset="0"/>
              </a:rPr>
              <a:t>-class"</a:t>
            </a:r>
            <a:r>
              <a:rPr lang="en-US" sz="1600" dirty="0">
                <a:solidFill>
                  <a:srgbClr val="000000"/>
                </a:solidFill>
                <a:latin typeface="Consolas" panose="020B0609020204030204" pitchFamily="49" charset="0"/>
              </a:rPr>
              <a:t>})</a:t>
            </a:r>
            <a:endParaRPr lang="en-US" sz="4000" dirty="0">
              <a:latin typeface="Arial" panose="020B0604020202020204" pitchFamily="34" charset="0"/>
            </a:endParaRPr>
          </a:p>
        </p:txBody>
      </p:sp>
      <p:sp>
        <p:nvSpPr>
          <p:cNvPr id="18" name="Rectangle 17">
            <a:extLst>
              <a:ext uri="{FF2B5EF4-FFF2-40B4-BE49-F238E27FC236}">
                <a16:creationId xmlns:a16="http://schemas.microsoft.com/office/drawing/2014/main" id="{1191F4B8-5355-C9CF-D9C4-BA0D8824382C}"/>
              </a:ext>
            </a:extLst>
          </p:cNvPr>
          <p:cNvSpPr/>
          <p:nvPr/>
        </p:nvSpPr>
        <p:spPr>
          <a:xfrm>
            <a:off x="356119" y="4299719"/>
            <a:ext cx="579518" cy="1107996"/>
          </a:xfrm>
          <a:prstGeom prst="rect">
            <a:avLst/>
          </a:prstGeom>
          <a:solidFill>
            <a:schemeClr val="bg1">
              <a:lumMod val="85000"/>
            </a:schemeClr>
          </a:solidFill>
          <a:ln>
            <a:noFill/>
          </a:ln>
        </p:spPr>
        <p:txBody>
          <a:bodyPr wrap="square">
            <a:spAutoFit/>
          </a:bodyPr>
          <a:lstStyle/>
          <a:p>
            <a:pPr algn="r"/>
            <a:r>
              <a:rPr lang="en-US" sz="1650" b="1" dirty="0">
                <a:solidFill>
                  <a:schemeClr val="tx1">
                    <a:lumMod val="75000"/>
                    <a:lumOff val="25000"/>
                  </a:schemeClr>
                </a:solidFill>
                <a:latin typeface="Consolas" panose="020B0609020204030204" pitchFamily="49" charset="0"/>
              </a:rPr>
              <a:t>1</a:t>
            </a:r>
          </a:p>
          <a:p>
            <a:pPr algn="r"/>
            <a:r>
              <a:rPr lang="en-US" sz="1650" b="1" dirty="0">
                <a:solidFill>
                  <a:schemeClr val="tx1">
                    <a:lumMod val="75000"/>
                    <a:lumOff val="25000"/>
                  </a:schemeClr>
                </a:solidFill>
                <a:latin typeface="Consolas" panose="020B0609020204030204" pitchFamily="49" charset="0"/>
              </a:rPr>
              <a:t>2</a:t>
            </a:r>
          </a:p>
          <a:p>
            <a:pPr algn="r"/>
            <a:r>
              <a:rPr lang="en-US" sz="1650" b="1" dirty="0">
                <a:solidFill>
                  <a:schemeClr val="tx1">
                    <a:lumMod val="75000"/>
                    <a:lumOff val="25000"/>
                  </a:schemeClr>
                </a:solidFill>
                <a:latin typeface="Consolas" panose="020B0609020204030204" pitchFamily="49" charset="0"/>
              </a:rPr>
              <a:t>3</a:t>
            </a:r>
          </a:p>
          <a:p>
            <a:pPr algn="r"/>
            <a:r>
              <a:rPr lang="en-US" sz="1650" b="1" dirty="0">
                <a:solidFill>
                  <a:schemeClr val="tx1">
                    <a:lumMod val="75000"/>
                    <a:lumOff val="25000"/>
                  </a:schemeClr>
                </a:solidFill>
                <a:latin typeface="Consolas" panose="020B0609020204030204" pitchFamily="49" charset="0"/>
              </a:rPr>
              <a:t>4</a:t>
            </a:r>
          </a:p>
        </p:txBody>
      </p:sp>
      <p:sp>
        <p:nvSpPr>
          <p:cNvPr id="19" name="Rectangle: Top Corners Rounded 5">
            <a:extLst>
              <a:ext uri="{FF2B5EF4-FFF2-40B4-BE49-F238E27FC236}">
                <a16:creationId xmlns:a16="http://schemas.microsoft.com/office/drawing/2014/main" id="{6E02CD7E-5FC1-9683-CB24-BB4E493B76C4}"/>
              </a:ext>
            </a:extLst>
          </p:cNvPr>
          <p:cNvSpPr/>
          <p:nvPr/>
        </p:nvSpPr>
        <p:spPr>
          <a:xfrm>
            <a:off x="356117" y="3970534"/>
            <a:ext cx="5892283" cy="334765"/>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t>Get a link to specific controller and action and set </a:t>
            </a:r>
            <a:r>
              <a:rPr lang="en-US" sz="1600" dirty="0" err="1"/>
              <a:t>css</a:t>
            </a:r>
            <a:r>
              <a:rPr lang="en-US" sz="1600" dirty="0"/>
              <a:t> class for the link</a:t>
            </a:r>
            <a:endParaRPr lang="en-US" sz="1600" dirty="0">
              <a:solidFill>
                <a:schemeClr val="bg1"/>
              </a:solidFill>
            </a:endParaRPr>
          </a:p>
        </p:txBody>
      </p:sp>
    </p:spTree>
    <p:extLst>
      <p:ext uri="{BB962C8B-B14F-4D97-AF65-F5344CB8AC3E}">
        <p14:creationId xmlns:p14="http://schemas.microsoft.com/office/powerpoint/2010/main" val="292549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bg/>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9" grpId="0" build="p" animBg="1"/>
      <p:bldP spid="10" grpId="0" animBg="1"/>
      <p:bldP spid="11" grpId="0" animBg="1"/>
      <p:bldP spid="14" grpId="0" build="p" animBg="1"/>
      <p:bldP spid="15" grpId="0" animBg="1"/>
      <p:bldP spid="16" grpId="0" animBg="1"/>
      <p:bldP spid="17" grpId="0" build="p"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Routing</a:t>
            </a:r>
          </a:p>
        </p:txBody>
      </p:sp>
      <p:sp>
        <p:nvSpPr>
          <p:cNvPr id="5" name="Text Placeholder 4"/>
          <p:cNvSpPr>
            <a:spLocks noGrp="1"/>
          </p:cNvSpPr>
          <p:nvPr>
            <p:ph type="body" idx="1"/>
          </p:nvPr>
        </p:nvSpPr>
        <p:spPr/>
        <p:txBody>
          <a:bodyPr/>
          <a:lstStyle/>
          <a:p>
            <a:r>
              <a:rPr lang="en-US" dirty="0"/>
              <a:t>Section – 3.3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499" y="3125583"/>
            <a:ext cx="7952163" cy="2134481"/>
          </a:xfrm>
          <a:prstGeom prst="rect">
            <a:avLst/>
          </a:prstGeom>
          <a:ln>
            <a:noFill/>
          </a:ln>
        </p:spPr>
      </p:pic>
    </p:spTree>
    <p:extLst>
      <p:ext uri="{BB962C8B-B14F-4D97-AF65-F5344CB8AC3E}">
        <p14:creationId xmlns:p14="http://schemas.microsoft.com/office/powerpoint/2010/main" val="561802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The Routing in the ASP.NET Core MVC Web Application is a mechanism in which it will inspect the incoming HTTP Requests (i.e. URLs) and then mapped that HTTP request to the controller’s action method.</a:t>
            </a:r>
          </a:p>
          <a:p>
            <a:pPr fontAlgn="base"/>
            <a:r>
              <a:rPr lang="en-US" dirty="0"/>
              <a:t>It is the process through which </a:t>
            </a:r>
            <a:r>
              <a:rPr lang="en-US" b="1" dirty="0">
                <a:solidFill>
                  <a:schemeClr val="accent6"/>
                </a:solidFill>
              </a:rPr>
              <a:t>the application matches an incoming URL path and executes the corresponding action methods</a:t>
            </a:r>
            <a:r>
              <a:rPr lang="en-US" dirty="0"/>
              <a:t>. </a:t>
            </a:r>
          </a:p>
          <a:p>
            <a:pPr fontAlgn="base"/>
            <a:r>
              <a:rPr lang="en-US" dirty="0"/>
              <a:t>You can configure multiple routes for your application and for each route, you can also set some specific configurations such as default values, constraints, etc.</a:t>
            </a:r>
          </a:p>
          <a:p>
            <a:pPr fontAlgn="base"/>
            <a:r>
              <a:rPr lang="en-US" dirty="0"/>
              <a:t>We can define the routes either in the </a:t>
            </a:r>
            <a:r>
              <a:rPr lang="en-US" b="1" dirty="0"/>
              <a:t>startup code (</a:t>
            </a:r>
            <a:r>
              <a:rPr lang="en-US" b="1" dirty="0" err="1"/>
              <a:t>Program.cs</a:t>
            </a:r>
            <a:r>
              <a:rPr lang="en-US" b="1" dirty="0"/>
              <a:t>) or as attributes (Route[])</a:t>
            </a:r>
            <a:r>
              <a:rPr lang="en-US" dirty="0"/>
              <a:t>. </a:t>
            </a:r>
          </a:p>
          <a:p>
            <a:pPr fontAlgn="base"/>
            <a:r>
              <a:rPr lang="en-US" dirty="0"/>
              <a:t>It describes how </a:t>
            </a:r>
            <a:r>
              <a:rPr lang="en-US" b="1" dirty="0"/>
              <a:t>we can match the URL paths with the specific action methods</a:t>
            </a:r>
            <a:r>
              <a:rPr lang="en-US" dirty="0"/>
              <a:t>. </a:t>
            </a:r>
          </a:p>
          <a:p>
            <a:pPr fontAlgn="base"/>
            <a:r>
              <a:rPr lang="en-US" dirty="0"/>
              <a:t>We can also use routes to generate URLs for links that are sent out in responses as per our requirements.</a:t>
            </a:r>
          </a:p>
          <a:p>
            <a:pPr fontAlgn="base"/>
            <a:r>
              <a:rPr lang="en-US" dirty="0"/>
              <a:t>There are two types of routing for action methods:</a:t>
            </a:r>
          </a:p>
          <a:p>
            <a:pPr lvl="1" fontAlgn="base"/>
            <a:r>
              <a:rPr lang="en-US" dirty="0">
                <a:solidFill>
                  <a:schemeClr val="tx2"/>
                </a:solidFill>
              </a:rPr>
              <a:t>Conventional Routing </a:t>
            </a:r>
            <a:r>
              <a:rPr lang="en-US" b="1" dirty="0"/>
              <a:t>OR</a:t>
            </a:r>
            <a:r>
              <a:rPr lang="en-US" dirty="0"/>
              <a:t> </a:t>
            </a:r>
            <a:r>
              <a:rPr lang="en-US" dirty="0">
                <a:solidFill>
                  <a:schemeClr val="tx2"/>
                </a:solidFill>
              </a:rPr>
              <a:t>Convention-Based Routing</a:t>
            </a:r>
          </a:p>
          <a:p>
            <a:pPr lvl="1" fontAlgn="base"/>
            <a:r>
              <a:rPr lang="en-US" dirty="0">
                <a:solidFill>
                  <a:schemeClr val="tx2"/>
                </a:solidFill>
              </a:rPr>
              <a:t>Attribute Routing </a:t>
            </a:r>
            <a:r>
              <a:rPr lang="en-US" b="1" dirty="0"/>
              <a:t>OR</a:t>
            </a:r>
            <a:r>
              <a:rPr lang="en-US" dirty="0"/>
              <a:t> </a:t>
            </a:r>
            <a:r>
              <a:rPr lang="en-US" dirty="0">
                <a:solidFill>
                  <a:schemeClr val="tx2"/>
                </a:solidFill>
              </a:rPr>
              <a:t>Attribute-Based Routing</a:t>
            </a:r>
          </a:p>
          <a:p>
            <a:pPr fontAlgn="base"/>
            <a:endParaRPr lang="en-US" dirty="0"/>
          </a:p>
        </p:txBody>
      </p:sp>
      <p:sp>
        <p:nvSpPr>
          <p:cNvPr id="3" name="Title 2"/>
          <p:cNvSpPr>
            <a:spLocks noGrp="1"/>
          </p:cNvSpPr>
          <p:nvPr>
            <p:ph type="title"/>
          </p:nvPr>
        </p:nvSpPr>
        <p:spPr/>
        <p:txBody>
          <a:bodyPr/>
          <a:lstStyle/>
          <a:p>
            <a:r>
              <a:rPr lang="en-US" dirty="0"/>
              <a:t>Introduction: Routing</a:t>
            </a:r>
          </a:p>
        </p:txBody>
      </p:sp>
    </p:spTree>
    <p:extLst>
      <p:ext uri="{BB962C8B-B14F-4D97-AF65-F5344CB8AC3E}">
        <p14:creationId xmlns:p14="http://schemas.microsoft.com/office/powerpoint/2010/main" val="13028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1. Conventional Routing</a:t>
            </a:r>
          </a:p>
        </p:txBody>
      </p:sp>
      <p:sp>
        <p:nvSpPr>
          <p:cNvPr id="5" name="Text Placeholder 4"/>
          <p:cNvSpPr>
            <a:spLocks noGrp="1"/>
          </p:cNvSpPr>
          <p:nvPr>
            <p:ph type="body" idx="1"/>
          </p:nvPr>
        </p:nvSpPr>
        <p:spPr/>
        <p:txBody>
          <a:bodyPr/>
          <a:lstStyle/>
          <a:p>
            <a:r>
              <a:rPr lang="en-US" dirty="0"/>
              <a:t>Section 3.3.1</a:t>
            </a:r>
          </a:p>
        </p:txBody>
      </p:sp>
    </p:spTree>
    <p:extLst>
      <p:ext uri="{BB962C8B-B14F-4D97-AF65-F5344CB8AC3E}">
        <p14:creationId xmlns:p14="http://schemas.microsoft.com/office/powerpoint/2010/main" val="2931621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Conventional Based Routing, the route is determined based on the conventions defined in the Routing Middleware which will map the incoming HTTP Requests (i.e. URLs) to controller action methods. </a:t>
            </a:r>
          </a:p>
          <a:p>
            <a:r>
              <a:rPr lang="en-US" dirty="0"/>
              <a:t>From .NET 8, you can configure the Convention Based Routes within the Main method of the </a:t>
            </a:r>
            <a:r>
              <a:rPr lang="en-US" b="1" dirty="0"/>
              <a:t>Program class</a:t>
            </a:r>
            <a:r>
              <a:rPr lang="en-US" dirty="0"/>
              <a:t>.</a:t>
            </a:r>
          </a:p>
          <a:p>
            <a:r>
              <a:rPr lang="en-US" dirty="0"/>
              <a:t>In the ASP.NET Core MVC Web Application, it is the controller action method that is going to handle the incoming HTTP Requests i.e. URLs. </a:t>
            </a:r>
          </a:p>
          <a:p>
            <a:r>
              <a:rPr lang="en-US" dirty="0"/>
              <a:t>For example, if we issue a request to the </a:t>
            </a:r>
            <a:r>
              <a:rPr lang="en-US" b="1" dirty="0"/>
              <a:t>/Home/Index</a:t>
            </a:r>
            <a:r>
              <a:rPr lang="en-US" dirty="0"/>
              <a:t> URL, then it is the Index action method of the Home Controller class that is going to handle the request as shown in the below image.</a:t>
            </a:r>
          </a:p>
        </p:txBody>
      </p:sp>
      <p:sp>
        <p:nvSpPr>
          <p:cNvPr id="3" name="Title 2"/>
          <p:cNvSpPr>
            <a:spLocks noGrp="1"/>
          </p:cNvSpPr>
          <p:nvPr>
            <p:ph type="title"/>
          </p:nvPr>
        </p:nvSpPr>
        <p:spPr/>
        <p:txBody>
          <a:bodyPr/>
          <a:lstStyle/>
          <a:p>
            <a:r>
              <a:rPr lang="en-US" dirty="0"/>
              <a:t>1. Conventional Routing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485" y="4261883"/>
            <a:ext cx="4332671" cy="2192126"/>
          </a:xfrm>
          <a:prstGeom prst="rect">
            <a:avLst/>
          </a:prstGeom>
        </p:spPr>
      </p:pic>
    </p:spTree>
    <p:extLst>
      <p:ext uri="{BB962C8B-B14F-4D97-AF65-F5344CB8AC3E}">
        <p14:creationId xmlns:p14="http://schemas.microsoft.com/office/powerpoint/2010/main" val="50618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Similarly, if we issue a request to the </a:t>
            </a:r>
            <a:r>
              <a:rPr lang="en-US" b="1" dirty="0"/>
              <a:t>/Home/Details/2</a:t>
            </a:r>
            <a:r>
              <a:rPr lang="en-US" dirty="0"/>
              <a:t> URL, then it is the Details action method of the Home Controller class that is going to handle the request as shown in the below image.</a:t>
            </a:r>
          </a:p>
          <a:p>
            <a:r>
              <a:rPr lang="en-US" dirty="0"/>
              <a:t>Here the parameter value 2 is </a:t>
            </a:r>
            <a:r>
              <a:rPr lang="en-US" b="1" dirty="0"/>
              <a:t>automatically mapped </a:t>
            </a:r>
            <a:r>
              <a:rPr lang="en-US" dirty="0"/>
              <a:t>to the </a:t>
            </a:r>
            <a:r>
              <a:rPr lang="en-US" b="1" dirty="0"/>
              <a:t>id parameter </a:t>
            </a:r>
            <a:r>
              <a:rPr lang="en-US" dirty="0"/>
              <a:t>of the Details action method.</a:t>
            </a:r>
          </a:p>
          <a:p>
            <a:endParaRPr lang="en-US" dirty="0"/>
          </a:p>
          <a:p>
            <a:endParaRPr lang="en-US" dirty="0"/>
          </a:p>
          <a:p>
            <a:endParaRPr lang="en-US" dirty="0"/>
          </a:p>
          <a:p>
            <a:endParaRPr lang="en-US" dirty="0"/>
          </a:p>
          <a:p>
            <a:endParaRPr lang="en-US" dirty="0"/>
          </a:p>
          <a:p>
            <a:r>
              <a:rPr lang="en-US" dirty="0"/>
              <a:t>Now, the question that should come to your mind is, we have not explicitly defined any routing rules for the application, then how does this mapping is done i.e. </a:t>
            </a:r>
          </a:p>
          <a:p>
            <a:r>
              <a:rPr lang="en-US" dirty="0"/>
              <a:t>How the </a:t>
            </a:r>
            <a:r>
              <a:rPr lang="en-US" b="1" dirty="0"/>
              <a:t>/Home/Index</a:t>
            </a:r>
            <a:r>
              <a:rPr lang="en-US" dirty="0"/>
              <a:t> URL is mapped to the Index action method and how </a:t>
            </a:r>
            <a:r>
              <a:rPr lang="en-US" b="1" dirty="0"/>
              <a:t>/Home/Details/2</a:t>
            </a:r>
            <a:r>
              <a:rPr lang="en-US" dirty="0"/>
              <a:t> URL is mapped to the Details action method of the Home Controller class. </a:t>
            </a:r>
          </a:p>
        </p:txBody>
      </p:sp>
      <p:sp>
        <p:nvSpPr>
          <p:cNvPr id="3" name="Title 2"/>
          <p:cNvSpPr>
            <a:spLocks noGrp="1"/>
          </p:cNvSpPr>
          <p:nvPr>
            <p:ph type="title"/>
          </p:nvPr>
        </p:nvSpPr>
        <p:spPr/>
        <p:txBody>
          <a:bodyPr/>
          <a:lstStyle/>
          <a:p>
            <a:r>
              <a:rPr lang="en-US" dirty="0"/>
              <a:t>1. Conventional Routing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50" y="2188817"/>
            <a:ext cx="4838700" cy="2371725"/>
          </a:xfrm>
          <a:prstGeom prst="rect">
            <a:avLst/>
          </a:prstGeom>
        </p:spPr>
      </p:pic>
      <p:sp>
        <p:nvSpPr>
          <p:cNvPr id="5" name="TextBox 4"/>
          <p:cNvSpPr txBox="1"/>
          <p:nvPr/>
        </p:nvSpPr>
        <p:spPr>
          <a:xfrm>
            <a:off x="9089680" y="2404200"/>
            <a:ext cx="2697932" cy="1940957"/>
          </a:xfrm>
          <a:prstGeom prst="round2DiagRect">
            <a:avLst/>
          </a:prstGeom>
          <a:solidFill>
            <a:schemeClr val="tx2">
              <a:lumMod val="20000"/>
              <a:lumOff val="80000"/>
            </a:schemeClr>
          </a:solidFill>
        </p:spPr>
        <p:txBody>
          <a:bodyPr wrap="square" rtlCol="0">
            <a:spAutoFit/>
          </a:bodyPr>
          <a:lstStyle/>
          <a:p>
            <a:pPr algn="ctr"/>
            <a:r>
              <a:rPr lang="en-US" dirty="0"/>
              <a:t>This is actually done by the </a:t>
            </a:r>
            <a:r>
              <a:rPr lang="en-US" b="1" dirty="0"/>
              <a:t>MVC Middleware Component</a:t>
            </a:r>
            <a:r>
              <a:rPr lang="en-US" dirty="0"/>
              <a:t> which we registered in the application’s Request Processing Pipeline. </a:t>
            </a:r>
          </a:p>
        </p:txBody>
      </p:sp>
    </p:spTree>
    <p:extLst>
      <p:ext uri="{BB962C8B-B14F-4D97-AF65-F5344CB8AC3E}">
        <p14:creationId xmlns:p14="http://schemas.microsoft.com/office/powerpoint/2010/main" val="9949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1A5F-E6FC-8CA6-BFEE-3373077DA7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7E41BD-E46B-4373-1141-36D163259860}"/>
              </a:ext>
            </a:extLst>
          </p:cNvPr>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Introduction to Helpers</a:t>
            </a:r>
          </a:p>
        </p:txBody>
      </p:sp>
      <p:sp>
        <p:nvSpPr>
          <p:cNvPr id="5" name="Text Placeholder 4">
            <a:extLst>
              <a:ext uri="{FF2B5EF4-FFF2-40B4-BE49-F238E27FC236}">
                <a16:creationId xmlns:a16="http://schemas.microsoft.com/office/drawing/2014/main" id="{1ABB58E2-75E9-6793-D0BA-8F46FD719E7C}"/>
              </a:ext>
            </a:extLst>
          </p:cNvPr>
          <p:cNvSpPr>
            <a:spLocks noGrp="1"/>
          </p:cNvSpPr>
          <p:nvPr>
            <p:ph type="body" idx="1"/>
          </p:nvPr>
        </p:nvSpPr>
        <p:spPr/>
        <p:txBody>
          <a:bodyPr/>
          <a:lstStyle/>
          <a:p>
            <a:r>
              <a:rPr lang="en-US" dirty="0"/>
              <a:t>Section 3.1</a:t>
            </a:r>
          </a:p>
        </p:txBody>
      </p:sp>
    </p:spTree>
    <p:extLst>
      <p:ext uri="{BB962C8B-B14F-4D97-AF65-F5344CB8AC3E}">
        <p14:creationId xmlns:p14="http://schemas.microsoft.com/office/powerpoint/2010/main" val="1635457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Program.cs</a:t>
            </a:r>
            <a:endParaRPr lang="en-US" dirty="0"/>
          </a:p>
        </p:txBody>
      </p:sp>
      <p:pic>
        <p:nvPicPr>
          <p:cNvPr id="4" name="Picture 3"/>
          <p:cNvPicPr>
            <a:picLocks noChangeAspect="1"/>
          </p:cNvPicPr>
          <p:nvPr/>
        </p:nvPicPr>
        <p:blipFill>
          <a:blip r:embed="rId2"/>
          <a:stretch>
            <a:fillRect/>
          </a:stretch>
        </p:blipFill>
        <p:spPr>
          <a:xfrm>
            <a:off x="140677" y="877812"/>
            <a:ext cx="9577894" cy="5090909"/>
          </a:xfrm>
          <a:prstGeom prst="rect">
            <a:avLst/>
          </a:prstGeom>
        </p:spPr>
      </p:pic>
      <p:sp>
        <p:nvSpPr>
          <p:cNvPr id="5" name="Rectangle 4"/>
          <p:cNvSpPr/>
          <p:nvPr/>
        </p:nvSpPr>
        <p:spPr>
          <a:xfrm>
            <a:off x="7707086" y="3506875"/>
            <a:ext cx="934499" cy="170822"/>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7084092" y="3496827"/>
            <a:ext cx="522514" cy="170822"/>
          </a:xfrm>
          <a:prstGeom prst="leftArrow">
            <a:avLst/>
          </a:prstGeom>
          <a:solidFill>
            <a:srgbClr val="F54337"/>
          </a:solidFill>
          <a:ln>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97427" y="3523946"/>
            <a:ext cx="1073500" cy="14370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97427" y="4025283"/>
            <a:ext cx="3535348" cy="490694"/>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70927" y="3410557"/>
            <a:ext cx="2954216" cy="357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6"/>
                </a:solidFill>
              </a:rPr>
              <a:t>This is Required for Routing</a:t>
            </a:r>
          </a:p>
        </p:txBody>
      </p:sp>
      <p:sp>
        <p:nvSpPr>
          <p:cNvPr id="11" name="Rectangle 10"/>
          <p:cNvSpPr/>
          <p:nvPr/>
        </p:nvSpPr>
        <p:spPr>
          <a:xfrm>
            <a:off x="4732775" y="4091841"/>
            <a:ext cx="2471893"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6"/>
                </a:solidFill>
              </a:rPr>
              <a:t>This will define the route pattern along with the Default Route</a:t>
            </a:r>
          </a:p>
        </p:txBody>
      </p:sp>
      <p:sp>
        <p:nvSpPr>
          <p:cNvPr id="12" name="Rectangle 11"/>
          <p:cNvSpPr/>
          <p:nvPr/>
        </p:nvSpPr>
        <p:spPr>
          <a:xfrm>
            <a:off x="9819051" y="877812"/>
            <a:ext cx="2308856" cy="3046988"/>
          </a:xfrm>
          <a:prstGeom prst="rect">
            <a:avLst/>
          </a:prstGeom>
        </p:spPr>
        <p:txBody>
          <a:bodyPr wrap="square">
            <a:spAutoFit/>
          </a:bodyPr>
          <a:lstStyle/>
          <a:p>
            <a:pPr marL="285750" indent="-285750" algn="just">
              <a:buFont typeface="Wingdings" panose="05000000000000000000" pitchFamily="2" charset="2"/>
              <a:buChar char="ü"/>
            </a:pPr>
            <a:r>
              <a:rPr lang="en-US" sz="1600" dirty="0">
                <a:solidFill>
                  <a:srgbClr val="000000"/>
                </a:solidFill>
                <a:latin typeface="+mj-lt"/>
              </a:rPr>
              <a:t>The default route is created with the following URL Pattern. </a:t>
            </a:r>
          </a:p>
          <a:p>
            <a:pPr marL="285750" indent="-285750" algn="just">
              <a:buFont typeface="Wingdings" panose="05000000000000000000" pitchFamily="2" charset="2"/>
              <a:buChar char="ü"/>
            </a:pPr>
            <a:r>
              <a:rPr lang="en-US" sz="1600" dirty="0">
                <a:solidFill>
                  <a:srgbClr val="000000"/>
                </a:solidFill>
                <a:latin typeface="+mj-lt"/>
              </a:rPr>
              <a:t>So, if we don’t specify anything in the URL, then by default the Index action method of the Home Controller class is going to handle the request.</a:t>
            </a:r>
          </a:p>
          <a:p>
            <a:pPr marL="285750" indent="-285750" algn="just">
              <a:buFont typeface="Wingdings" panose="05000000000000000000" pitchFamily="2" charset="2"/>
              <a:buChar char="ü"/>
            </a:pPr>
            <a:r>
              <a:rPr lang="en-US" sz="1600" b="1" dirty="0">
                <a:solidFill>
                  <a:schemeClr val="tx2"/>
                </a:solidFill>
              </a:rPr>
              <a:t>{controller=Home}/{action=Index}/{id?}</a:t>
            </a:r>
            <a:endParaRPr lang="en-US" sz="1600" dirty="0">
              <a:solidFill>
                <a:schemeClr val="tx2"/>
              </a:solidFill>
              <a:latin typeface="+mj-lt"/>
            </a:endParaRPr>
          </a:p>
        </p:txBody>
      </p:sp>
    </p:spTree>
    <p:extLst>
      <p:ext uri="{BB962C8B-B14F-4D97-AF65-F5344CB8AC3E}">
        <p14:creationId xmlns:p14="http://schemas.microsoft.com/office/powerpoint/2010/main" val="181070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a:t>
            </a:r>
          </a:p>
        </p:txBody>
      </p:sp>
      <p:sp>
        <p:nvSpPr>
          <p:cNvPr id="5" name="Rectangle 2"/>
          <p:cNvSpPr>
            <a:spLocks noGrp="1" noChangeArrowheads="1"/>
          </p:cNvSpPr>
          <p:nvPr>
            <p:ph idx="1"/>
          </p:nvPr>
        </p:nvSpPr>
        <p:spPr bwMode="auto">
          <a:xfrm>
            <a:off x="70889" y="795011"/>
            <a:ext cx="11780097"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public</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class</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err="1">
                <a:ln>
                  <a:noFill/>
                </a:ln>
                <a:solidFill>
                  <a:srgbClr val="066555"/>
                </a:solidFill>
                <a:effectLst/>
                <a:latin typeface="Cascadia Mono" panose="020B0609020000020004" pitchFamily="49" charset="0"/>
                <a:cs typeface="Cascadia Mono" panose="020B0609020000020004" pitchFamily="49" charset="0"/>
              </a:rPr>
              <a:t>StudentController</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 </a:t>
            </a:r>
            <a:r>
              <a:rPr lang="en-US" sz="1800" dirty="0">
                <a:solidFill>
                  <a:srgbClr val="066555"/>
                </a:solidFill>
                <a:latin typeface="Cascadia Mono" panose="020B0609020000020004" pitchFamily="49" charset="0"/>
                <a:cs typeface="Cascadia Mono" panose="020B0609020000020004" pitchFamily="49" charset="0"/>
              </a:rPr>
              <a:t>Controller</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		public</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string</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1" i="0" u="none" strike="noStrike" cap="none" normalizeH="0" baseline="0" dirty="0">
                <a:ln>
                  <a:noFill/>
                </a:ln>
                <a:solidFill>
                  <a:srgbClr val="74531F"/>
                </a:solidFill>
                <a:effectLst/>
                <a:latin typeface="Cascadia Mono" panose="020B0609020000020004" pitchFamily="49" charset="0"/>
                <a:cs typeface="Cascadia Mono" panose="020B0609020000020004" pitchFamily="49" charset="0"/>
              </a:rPr>
              <a:t>Index</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8F08C4"/>
                </a:solidFill>
                <a:effectLst/>
                <a:latin typeface="Cascadia Mono" panose="020B0609020000020004" pitchFamily="49" charset="0"/>
                <a:cs typeface="Cascadia Mono" panose="020B0609020000020004" pitchFamily="49" charset="0"/>
              </a:rPr>
              <a:t>			return</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a:ln>
                  <a:noFill/>
                </a:ln>
                <a:solidFill>
                  <a:srgbClr val="A31515"/>
                </a:solidFill>
                <a:effectLst/>
                <a:latin typeface="Cascadia Mono" panose="020B0609020000020004" pitchFamily="49" charset="0"/>
                <a:cs typeface="Cascadia Mono" panose="020B0609020000020004" pitchFamily="49" charset="0"/>
              </a:rPr>
              <a:t>"Index() Action Method of </a:t>
            </a:r>
            <a:r>
              <a:rPr kumimoji="0" lang="en-US" sz="1800" b="0" i="0" u="none" strike="noStrike" cap="none" normalizeH="0" baseline="0" dirty="0" err="1">
                <a:ln>
                  <a:noFill/>
                </a:ln>
                <a:solidFill>
                  <a:srgbClr val="A31515"/>
                </a:solidFill>
                <a:effectLst/>
                <a:latin typeface="Cascadia Mono" panose="020B0609020000020004" pitchFamily="49" charset="0"/>
                <a:cs typeface="Cascadia Mono" panose="020B0609020000020004" pitchFamily="49" charset="0"/>
              </a:rPr>
              <a:t>StudentController</a:t>
            </a:r>
            <a:r>
              <a:rPr kumimoji="0" lang="en-US" sz="1800" b="0" i="0" u="none" strike="noStrike" cap="none" normalizeH="0" baseline="0" dirty="0">
                <a:ln>
                  <a:noFill/>
                </a:ln>
                <a:solidFill>
                  <a:srgbClr val="A31515"/>
                </a:solidFill>
                <a:effectLst/>
                <a:latin typeface="Cascadia Mono" panose="020B0609020000020004" pitchFamily="49" charset="0"/>
                <a:cs typeface="Cascadia Mono" panose="020B0609020000020004" pitchFamily="49" charset="0"/>
              </a:rPr>
              <a:t>"</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		public</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a:ln>
                  <a:noFill/>
                </a:ln>
                <a:solidFill>
                  <a:srgbClr val="0000FF"/>
                </a:solidFill>
                <a:effectLst/>
                <a:latin typeface="Cascadia Mono" panose="020B0609020000020004" pitchFamily="49" charset="0"/>
                <a:cs typeface="Cascadia Mono" panose="020B0609020000020004" pitchFamily="49" charset="0"/>
              </a:rPr>
              <a:t>string</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1" i="0" u="none" strike="noStrike" cap="none" normalizeH="0" baseline="0" dirty="0">
                <a:ln>
                  <a:noFill/>
                </a:ln>
                <a:solidFill>
                  <a:srgbClr val="74531F"/>
                </a:solidFill>
                <a:effectLst/>
                <a:latin typeface="Cascadia Mono" panose="020B0609020000020004" pitchFamily="49" charset="0"/>
                <a:cs typeface="Cascadia Mono" panose="020B0609020000020004" pitchFamily="49" charset="0"/>
              </a:rPr>
              <a:t>Details</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a:t>
            </a:r>
            <a:r>
              <a:rPr kumimoji="0" lang="en-US" sz="1800" b="0" i="0" u="none" strike="noStrike" cap="none" normalizeH="0" baseline="0" dirty="0" err="1">
                <a:ln>
                  <a:noFill/>
                </a:ln>
                <a:solidFill>
                  <a:srgbClr val="0000FF"/>
                </a:solidFill>
                <a:effectLst/>
                <a:latin typeface="Cascadia Mono" panose="020B0609020000020004" pitchFamily="49" charset="0"/>
                <a:cs typeface="Cascadia Mono" panose="020B0609020000020004" pitchFamily="49" charset="0"/>
              </a:rPr>
              <a:t>int</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1" i="0" u="none" strike="noStrike" cap="none" normalizeH="0" baseline="0" dirty="0">
                <a:ln>
                  <a:noFill/>
                </a:ln>
                <a:solidFill>
                  <a:srgbClr val="1F377F"/>
                </a:solidFill>
                <a:effectLst/>
                <a:latin typeface="Cascadia Mono" panose="020B0609020000020004" pitchFamily="49" charset="0"/>
                <a:cs typeface="Cascadia Mono" panose="020B0609020000020004" pitchFamily="49" charset="0"/>
              </a:rPr>
              <a:t>id</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8F08C4"/>
                </a:solidFill>
                <a:effectLst/>
                <a:latin typeface="Cascadia Mono" panose="020B0609020000020004" pitchFamily="49" charset="0"/>
                <a:cs typeface="Cascadia Mono" panose="020B0609020000020004" pitchFamily="49" charset="0"/>
              </a:rPr>
              <a:t>	</a:t>
            </a:r>
            <a:r>
              <a:rPr lang="en-US" sz="1800" b="1" dirty="0">
                <a:solidFill>
                  <a:srgbClr val="8F08C4"/>
                </a:solidFill>
                <a:latin typeface="Cascadia Mono" panose="020B0609020000020004" pitchFamily="49" charset="0"/>
                <a:cs typeface="Cascadia Mono" panose="020B0609020000020004" pitchFamily="49" charset="0"/>
              </a:rPr>
              <a:t>		</a:t>
            </a:r>
            <a:r>
              <a:rPr kumimoji="0" lang="en-US" sz="1800" b="1" i="0" u="none" strike="noStrike" cap="none" normalizeH="0" baseline="0" dirty="0">
                <a:ln>
                  <a:noFill/>
                </a:ln>
                <a:solidFill>
                  <a:srgbClr val="8F08C4"/>
                </a:solidFill>
                <a:effectLst/>
                <a:latin typeface="Cascadia Mono" panose="020B0609020000020004" pitchFamily="49" charset="0"/>
                <a:cs typeface="Cascadia Mono" panose="020B0609020000020004" pitchFamily="49" charset="0"/>
              </a:rPr>
              <a:t>return</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r>
              <a:rPr kumimoji="0" lang="en-US" sz="1800" b="0" i="0" u="none" strike="noStrike" cap="none" normalizeH="0" baseline="0" dirty="0">
                <a:ln>
                  <a:noFill/>
                </a:ln>
                <a:solidFill>
                  <a:srgbClr val="A31515"/>
                </a:solidFill>
                <a:effectLst/>
                <a:latin typeface="Cascadia Mono" panose="020B0609020000020004" pitchFamily="49" charset="0"/>
                <a:cs typeface="Cascadia Mono" panose="020B0609020000020004" pitchFamily="49" charset="0"/>
              </a:rPr>
              <a:t>$"Details(</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{id}</a:t>
            </a:r>
            <a:r>
              <a:rPr kumimoji="0" lang="en-US" sz="1800" b="0" i="0" u="none" strike="noStrike" cap="none" normalizeH="0" baseline="0" dirty="0">
                <a:ln>
                  <a:noFill/>
                </a:ln>
                <a:solidFill>
                  <a:srgbClr val="A31515"/>
                </a:solidFill>
                <a:effectLst/>
                <a:latin typeface="Cascadia Mono" panose="020B0609020000020004" pitchFamily="49" charset="0"/>
                <a:cs typeface="Cascadia Mono" panose="020B0609020000020004" pitchFamily="49" charset="0"/>
              </a:rPr>
              <a:t>) Action Method of </a:t>
            </a:r>
            <a:r>
              <a:rPr kumimoji="0" lang="en-US" sz="1800" b="0" i="0" u="none" strike="noStrike" cap="none" normalizeH="0" baseline="0" dirty="0" err="1">
                <a:ln>
                  <a:noFill/>
                </a:ln>
                <a:solidFill>
                  <a:srgbClr val="A31515"/>
                </a:solidFill>
                <a:effectLst/>
                <a:latin typeface="Cascadia Mono" panose="020B0609020000020004" pitchFamily="49" charset="0"/>
                <a:cs typeface="Cascadia Mono" panose="020B0609020000020004" pitchFamily="49" charset="0"/>
              </a:rPr>
              <a:t>StudentController</a:t>
            </a:r>
            <a:r>
              <a:rPr kumimoji="0" lang="en-US" sz="1800" b="0" i="0" u="none" strike="noStrike" cap="none" normalizeH="0" baseline="0" dirty="0">
                <a:ln>
                  <a:noFill/>
                </a:ln>
                <a:solidFill>
                  <a:srgbClr val="A31515"/>
                </a:solidFill>
                <a:effectLst/>
                <a:latin typeface="Cascadia Mono" panose="020B0609020000020004" pitchFamily="49" charset="0"/>
                <a:cs typeface="Cascadia Mono" panose="020B0609020000020004" pitchFamily="49" charset="0"/>
              </a:rPr>
              <a:t>"</a:t>
            </a: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scadia Mono" panose="020B0609020000020004" pitchFamily="49" charset="0"/>
                <a:cs typeface="Cascadia Mono" panose="020B0609020000020004" pitchFamily="49" charset="0"/>
              </a:rPr>
              <a:t>	}</a:t>
            </a:r>
            <a:endParaRPr kumimoji="0" lang="en-US" sz="4400" b="0" i="0" u="none" strike="noStrike" cap="none" normalizeH="0" baseline="0" dirty="0">
              <a:ln>
                <a:noFill/>
              </a:ln>
              <a:solidFill>
                <a:schemeClr val="tx1"/>
              </a:solidFill>
              <a:effectLst/>
              <a:latin typeface="Cascadia Mono" panose="020B0609020000020004" pitchFamily="49" charset="0"/>
              <a:cs typeface="Cascadia Mono" panose="020B0609020000020004" pitchFamily="49" charset="0"/>
            </a:endParaRPr>
          </a:p>
        </p:txBody>
      </p:sp>
      <p:sp>
        <p:nvSpPr>
          <p:cNvPr id="6" name="Rectangle 5"/>
          <p:cNvSpPr/>
          <p:nvPr/>
        </p:nvSpPr>
        <p:spPr>
          <a:xfrm>
            <a:off x="70889" y="4295141"/>
            <a:ext cx="12033594"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solidFill>
                  <a:srgbClr val="000000"/>
                </a:solidFill>
                <a:latin typeface="+mj-lt"/>
              </a:rPr>
              <a:t>Now, the URL </a:t>
            </a:r>
            <a:r>
              <a:rPr lang="en-US" sz="2400" b="1" dirty="0">
                <a:solidFill>
                  <a:srgbClr val="000000"/>
                </a:solidFill>
                <a:latin typeface="+mj-lt"/>
              </a:rPr>
              <a:t>“/student/index</a:t>
            </a:r>
            <a:r>
              <a:rPr lang="en-US" sz="2400" dirty="0">
                <a:solidFill>
                  <a:srgbClr val="000000"/>
                </a:solidFill>
                <a:latin typeface="+mj-lt"/>
              </a:rPr>
              <a:t>” is mapped to the </a:t>
            </a:r>
            <a:r>
              <a:rPr lang="en-US" sz="2400" b="1" dirty="0">
                <a:solidFill>
                  <a:srgbClr val="000000"/>
                </a:solidFill>
                <a:latin typeface="+mj-lt"/>
              </a:rPr>
              <a:t>Index()</a:t>
            </a:r>
            <a:r>
              <a:rPr lang="en-US" sz="2400" dirty="0">
                <a:solidFill>
                  <a:srgbClr val="000000"/>
                </a:solidFill>
                <a:latin typeface="+mj-lt"/>
              </a:rPr>
              <a:t> action method of the </a:t>
            </a:r>
            <a:r>
              <a:rPr lang="en-US" sz="2400" b="1" dirty="0" err="1">
                <a:solidFill>
                  <a:srgbClr val="000000"/>
                </a:solidFill>
                <a:latin typeface="+mj-lt"/>
              </a:rPr>
              <a:t>StudentController</a:t>
            </a:r>
            <a:r>
              <a:rPr lang="en-US" sz="2400" b="1" dirty="0">
                <a:solidFill>
                  <a:srgbClr val="000000"/>
                </a:solidFill>
                <a:latin typeface="+mj-lt"/>
              </a:rPr>
              <a:t> </a:t>
            </a:r>
            <a:r>
              <a:rPr lang="en-US" sz="2400" dirty="0">
                <a:solidFill>
                  <a:srgbClr val="000000"/>
                </a:solidFill>
                <a:latin typeface="+mj-lt"/>
              </a:rPr>
              <a:t>class, and the URL </a:t>
            </a:r>
            <a:r>
              <a:rPr lang="en-US" sz="2400" b="1" dirty="0">
                <a:solidFill>
                  <a:srgbClr val="000000"/>
                </a:solidFill>
                <a:latin typeface="+mj-lt"/>
              </a:rPr>
              <a:t>“/student/details</a:t>
            </a:r>
            <a:r>
              <a:rPr lang="en-US" sz="2400" dirty="0">
                <a:solidFill>
                  <a:srgbClr val="000000"/>
                </a:solidFill>
                <a:latin typeface="+mj-lt"/>
              </a:rPr>
              <a:t>” or </a:t>
            </a:r>
            <a:r>
              <a:rPr lang="en-US" sz="2400" b="1" dirty="0">
                <a:solidFill>
                  <a:srgbClr val="000000"/>
                </a:solidFill>
                <a:latin typeface="+mj-lt"/>
              </a:rPr>
              <a:t>“/student/details/5</a:t>
            </a:r>
            <a:r>
              <a:rPr lang="en-US" sz="2400" dirty="0">
                <a:solidFill>
                  <a:srgbClr val="000000"/>
                </a:solidFill>
                <a:latin typeface="+mj-lt"/>
              </a:rPr>
              <a:t>” both are mapped to the </a:t>
            </a:r>
            <a:r>
              <a:rPr lang="en-US" sz="2400" b="1" dirty="0">
                <a:solidFill>
                  <a:srgbClr val="000000"/>
                </a:solidFill>
                <a:latin typeface="+mj-lt"/>
              </a:rPr>
              <a:t>Details(</a:t>
            </a:r>
            <a:r>
              <a:rPr lang="en-US" sz="2400" b="1" dirty="0" err="1">
                <a:solidFill>
                  <a:srgbClr val="000000"/>
                </a:solidFill>
                <a:latin typeface="+mj-lt"/>
              </a:rPr>
              <a:t>int</a:t>
            </a:r>
            <a:r>
              <a:rPr lang="en-US" sz="2400" b="1" dirty="0">
                <a:solidFill>
                  <a:srgbClr val="000000"/>
                </a:solidFill>
                <a:latin typeface="+mj-lt"/>
              </a:rPr>
              <a:t>? id)</a:t>
            </a:r>
            <a:r>
              <a:rPr lang="en-US" sz="2400" dirty="0">
                <a:solidFill>
                  <a:srgbClr val="000000"/>
                </a:solidFill>
                <a:latin typeface="+mj-lt"/>
              </a:rPr>
              <a:t> action method of the </a:t>
            </a:r>
            <a:r>
              <a:rPr lang="en-US" sz="2400" b="1" dirty="0" err="1">
                <a:solidFill>
                  <a:srgbClr val="000000"/>
                </a:solidFill>
                <a:latin typeface="+mj-lt"/>
              </a:rPr>
              <a:t>StudentController</a:t>
            </a:r>
            <a:r>
              <a:rPr lang="en-US" sz="2400" dirty="0">
                <a:solidFill>
                  <a:srgbClr val="000000"/>
                </a:solidFill>
                <a:latin typeface="+mj-lt"/>
              </a:rPr>
              <a:t>. </a:t>
            </a:r>
            <a:endParaRPr lang="en-US" sz="2400" dirty="0">
              <a:latin typeface="+mj-lt"/>
            </a:endParaRPr>
          </a:p>
        </p:txBody>
      </p:sp>
    </p:spTree>
    <p:extLst>
      <p:ext uri="{BB962C8B-B14F-4D97-AF65-F5344CB8AC3E}">
        <p14:creationId xmlns:p14="http://schemas.microsoft.com/office/powerpoint/2010/main" val="26156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Attribute Routing</a:t>
            </a:r>
          </a:p>
        </p:txBody>
      </p:sp>
      <p:sp>
        <p:nvSpPr>
          <p:cNvPr id="5" name="Text Placeholder 4"/>
          <p:cNvSpPr>
            <a:spLocks noGrp="1"/>
          </p:cNvSpPr>
          <p:nvPr>
            <p:ph type="body" idx="1"/>
          </p:nvPr>
        </p:nvSpPr>
        <p:spPr/>
        <p:txBody>
          <a:bodyPr/>
          <a:lstStyle/>
          <a:p>
            <a:r>
              <a:rPr lang="en-US" dirty="0"/>
              <a:t>Section 3.3.2</a:t>
            </a:r>
          </a:p>
        </p:txBody>
      </p:sp>
    </p:spTree>
    <p:extLst>
      <p:ext uri="{BB962C8B-B14F-4D97-AF65-F5344CB8AC3E}">
        <p14:creationId xmlns:p14="http://schemas.microsoft.com/office/powerpoint/2010/main" val="3138240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08419" cy="5590565"/>
          </a:xfrm>
        </p:spPr>
        <p:txBody>
          <a:bodyPr/>
          <a:lstStyle/>
          <a:p>
            <a:pPr fontAlgn="base"/>
            <a:r>
              <a:rPr lang="en-US" dirty="0"/>
              <a:t>Attribute Routing can be done via four different ways.</a:t>
            </a:r>
          </a:p>
          <a:p>
            <a:pPr marL="457200" indent="-457200" fontAlgn="base">
              <a:buFont typeface="+mj-lt"/>
              <a:buAutoNum type="arabicPeriod"/>
            </a:pPr>
            <a:r>
              <a:rPr lang="en-US" b="1" dirty="0"/>
              <a:t>Action Method Level</a:t>
            </a:r>
          </a:p>
          <a:p>
            <a:pPr marL="457200" indent="-457200" fontAlgn="base">
              <a:buFont typeface="+mj-lt"/>
              <a:buAutoNum type="arabicPeriod"/>
            </a:pPr>
            <a:r>
              <a:rPr lang="en-US" b="1" dirty="0"/>
              <a:t>Controller Level</a:t>
            </a:r>
          </a:p>
          <a:p>
            <a:pPr marL="457200" indent="-457200" fontAlgn="base">
              <a:buFont typeface="+mj-lt"/>
              <a:buAutoNum type="arabicPeriod"/>
            </a:pPr>
            <a:r>
              <a:rPr lang="en-US" b="1" dirty="0"/>
              <a:t>With Parameters</a:t>
            </a:r>
          </a:p>
          <a:p>
            <a:pPr marL="457200" indent="-457200" fontAlgn="base">
              <a:buFont typeface="+mj-lt"/>
              <a:buAutoNum type="arabicPeriod"/>
            </a:pPr>
            <a:r>
              <a:rPr lang="en-US" b="1" dirty="0"/>
              <a:t>With Optional Parameters</a:t>
            </a:r>
          </a:p>
          <a:p>
            <a:pPr marL="457200" indent="-457200" fontAlgn="base">
              <a:buFont typeface="+mj-lt"/>
              <a:buAutoNum type="arabicPeriod"/>
            </a:pPr>
            <a:r>
              <a:rPr lang="en-US" b="1" dirty="0"/>
              <a:t>How to Ignore the route? </a:t>
            </a:r>
          </a:p>
          <a:p>
            <a:endParaRPr lang="en-US" dirty="0"/>
          </a:p>
        </p:txBody>
      </p:sp>
      <p:sp>
        <p:nvSpPr>
          <p:cNvPr id="3" name="Title 2"/>
          <p:cNvSpPr>
            <a:spLocks noGrp="1"/>
          </p:cNvSpPr>
          <p:nvPr>
            <p:ph type="title"/>
          </p:nvPr>
        </p:nvSpPr>
        <p:spPr/>
        <p:txBody>
          <a:bodyPr/>
          <a:lstStyle/>
          <a:p>
            <a:r>
              <a:rPr lang="en-US" dirty="0"/>
              <a:t>Attribute Routing Cont..</a:t>
            </a:r>
          </a:p>
        </p:txBody>
      </p:sp>
    </p:spTree>
    <p:extLst>
      <p:ext uri="{BB962C8B-B14F-4D97-AF65-F5344CB8AC3E}">
        <p14:creationId xmlns:p14="http://schemas.microsoft.com/office/powerpoint/2010/main" val="235834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With the help of ASP.NET Core Attribute Routing, you can use the Route attribute to define routes for your application. </a:t>
            </a:r>
          </a:p>
          <a:p>
            <a:pPr fontAlgn="base"/>
            <a:r>
              <a:rPr lang="en-US" dirty="0"/>
              <a:t>You can use the </a:t>
            </a:r>
            <a:r>
              <a:rPr lang="en-US" b="1" dirty="0"/>
              <a:t>Route attribute either at the Controller level or at the Controller Action Methods level</a:t>
            </a:r>
            <a:r>
              <a:rPr lang="en-US" dirty="0"/>
              <a:t>. </a:t>
            </a:r>
          </a:p>
          <a:p>
            <a:pPr fontAlgn="base"/>
            <a:r>
              <a:rPr lang="en-US" dirty="0"/>
              <a:t>When you apply the Route attribute at the Controller level, then it is applicable for all the action methods of that controller.</a:t>
            </a:r>
          </a:p>
          <a:p>
            <a:pPr fontAlgn="base"/>
            <a:r>
              <a:rPr lang="en-US" dirty="0"/>
              <a:t>Let us modify the Home Controller as shown here. </a:t>
            </a:r>
          </a:p>
          <a:p>
            <a:pPr fontAlgn="base"/>
            <a:r>
              <a:rPr lang="en-US" dirty="0"/>
              <a:t>Here we have applied the Route Attribute at the Action method.</a:t>
            </a:r>
          </a:p>
          <a:p>
            <a:endParaRPr lang="en-US" dirty="0"/>
          </a:p>
        </p:txBody>
      </p:sp>
      <p:sp>
        <p:nvSpPr>
          <p:cNvPr id="3" name="Title 2"/>
          <p:cNvSpPr>
            <a:spLocks noGrp="1"/>
          </p:cNvSpPr>
          <p:nvPr>
            <p:ph type="title"/>
          </p:nvPr>
        </p:nvSpPr>
        <p:spPr/>
        <p:txBody>
          <a:bodyPr/>
          <a:lstStyle/>
          <a:p>
            <a:r>
              <a:rPr lang="en-US" dirty="0"/>
              <a:t>1. Attribute Routing (Action Method Level)</a:t>
            </a:r>
          </a:p>
        </p:txBody>
      </p:sp>
      <p:pic>
        <p:nvPicPr>
          <p:cNvPr id="4" name="Picture 3"/>
          <p:cNvPicPr>
            <a:picLocks noChangeAspect="1"/>
          </p:cNvPicPr>
          <p:nvPr/>
        </p:nvPicPr>
        <p:blipFill>
          <a:blip r:embed="rId2"/>
          <a:stretch>
            <a:fillRect/>
          </a:stretch>
        </p:blipFill>
        <p:spPr>
          <a:xfrm>
            <a:off x="5851033" y="863444"/>
            <a:ext cx="6241777" cy="4349055"/>
          </a:xfrm>
          <a:prstGeom prst="rect">
            <a:avLst/>
          </a:prstGeom>
          <a:ln>
            <a:solidFill>
              <a:schemeClr val="tx1"/>
            </a:solidFill>
          </a:ln>
        </p:spPr>
      </p:pic>
      <p:sp>
        <p:nvSpPr>
          <p:cNvPr id="5" name="Rectangle 4"/>
          <p:cNvSpPr/>
          <p:nvPr/>
        </p:nvSpPr>
        <p:spPr>
          <a:xfrm>
            <a:off x="8410669" y="2960483"/>
            <a:ext cx="2390115" cy="69824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5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If you notice, here we applied the Route() attribute 3 times on the Index() action method of Home Controller. </a:t>
            </a:r>
          </a:p>
          <a:p>
            <a:pPr fontAlgn="base"/>
            <a:r>
              <a:rPr lang="en-US" b="1" dirty="0"/>
              <a:t>The point that you need to remember is, with each instance of the Route attribute we specified a different route template</a:t>
            </a:r>
            <a:r>
              <a:rPr lang="en-US" dirty="0"/>
              <a:t>.</a:t>
            </a:r>
          </a:p>
          <a:p>
            <a:pPr fontAlgn="base"/>
            <a:r>
              <a:rPr lang="en-US" dirty="0"/>
              <a:t>With the above three Route attribute, now we can access the Index() action method of the </a:t>
            </a:r>
            <a:r>
              <a:rPr lang="en-US" dirty="0" err="1"/>
              <a:t>HomeController</a:t>
            </a:r>
            <a:r>
              <a:rPr lang="en-US" dirty="0"/>
              <a:t> using the following 3 URLs.</a:t>
            </a:r>
          </a:p>
          <a:p>
            <a:pPr lvl="1" fontAlgn="base"/>
            <a:r>
              <a:rPr lang="en-US" dirty="0">
                <a:solidFill>
                  <a:schemeClr val="tx2"/>
                </a:solidFill>
              </a:rPr>
              <a:t>http://localhost:5280/</a:t>
            </a:r>
          </a:p>
          <a:p>
            <a:pPr lvl="1" fontAlgn="base"/>
            <a:r>
              <a:rPr lang="en-US" dirty="0">
                <a:solidFill>
                  <a:schemeClr val="tx2"/>
                </a:solidFill>
              </a:rPr>
              <a:t>http://localhost:5280/Home</a:t>
            </a:r>
          </a:p>
          <a:p>
            <a:pPr lvl="1" fontAlgn="base"/>
            <a:r>
              <a:rPr lang="en-US" dirty="0">
                <a:solidFill>
                  <a:schemeClr val="tx2"/>
                </a:solidFill>
              </a:rPr>
              <a:t>http://localhost:5280/Home/Index</a:t>
            </a:r>
          </a:p>
        </p:txBody>
      </p:sp>
      <p:sp>
        <p:nvSpPr>
          <p:cNvPr id="3" name="Title 2"/>
          <p:cNvSpPr>
            <a:spLocks noGrp="1"/>
          </p:cNvSpPr>
          <p:nvPr>
            <p:ph type="title"/>
          </p:nvPr>
        </p:nvSpPr>
        <p:spPr/>
        <p:txBody>
          <a:bodyPr/>
          <a:lstStyle/>
          <a:p>
            <a:r>
              <a:rPr lang="en-US" dirty="0"/>
              <a:t>2. Attribute Routing (Action Method Level) Cont..</a:t>
            </a:r>
          </a:p>
        </p:txBody>
      </p:sp>
      <p:pic>
        <p:nvPicPr>
          <p:cNvPr id="4" name="Picture 3"/>
          <p:cNvPicPr>
            <a:picLocks noChangeAspect="1"/>
          </p:cNvPicPr>
          <p:nvPr/>
        </p:nvPicPr>
        <p:blipFill>
          <a:blip r:embed="rId2"/>
          <a:stretch>
            <a:fillRect/>
          </a:stretch>
        </p:blipFill>
        <p:spPr>
          <a:xfrm>
            <a:off x="5851033" y="863444"/>
            <a:ext cx="6241777" cy="4349055"/>
          </a:xfrm>
          <a:prstGeom prst="rect">
            <a:avLst/>
          </a:prstGeom>
          <a:ln>
            <a:solidFill>
              <a:schemeClr val="tx1"/>
            </a:solidFill>
          </a:ln>
        </p:spPr>
      </p:pic>
      <p:sp>
        <p:nvSpPr>
          <p:cNvPr id="5" name="Rectangle 4"/>
          <p:cNvSpPr/>
          <p:nvPr/>
        </p:nvSpPr>
        <p:spPr>
          <a:xfrm>
            <a:off x="8410669" y="2960483"/>
            <a:ext cx="2390115" cy="69824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27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In the ASP.NET Core MVC application, it is also possible to apply the Route() attribute on the Controller class as well as on individual action methods. </a:t>
            </a:r>
          </a:p>
          <a:p>
            <a:pPr fontAlgn="base"/>
            <a:r>
              <a:rPr lang="en-US" dirty="0"/>
              <a:t>If you want to make the attribute routing less repetitive, then you need to use the route attributes on the controller level as well as on the individual action methods level.</a:t>
            </a:r>
          </a:p>
          <a:p>
            <a:pPr fontAlgn="base"/>
            <a:r>
              <a:rPr lang="en-US" dirty="0"/>
              <a:t>The Route template applied on the controller level is prepended to the route template applied to the action method level.</a:t>
            </a:r>
          </a:p>
        </p:txBody>
      </p:sp>
      <p:sp>
        <p:nvSpPr>
          <p:cNvPr id="3" name="Title 2"/>
          <p:cNvSpPr>
            <a:spLocks noGrp="1"/>
          </p:cNvSpPr>
          <p:nvPr>
            <p:ph type="title"/>
          </p:nvPr>
        </p:nvSpPr>
        <p:spPr/>
        <p:txBody>
          <a:bodyPr>
            <a:normAutofit/>
          </a:bodyPr>
          <a:lstStyle/>
          <a:p>
            <a:pPr fontAlgn="base"/>
            <a:r>
              <a:rPr lang="en-US" dirty="0"/>
              <a:t>2. Attribute Routing (Controller Level) Cont..</a:t>
            </a:r>
          </a:p>
        </p:txBody>
      </p:sp>
      <p:pic>
        <p:nvPicPr>
          <p:cNvPr id="6" name="Picture 5"/>
          <p:cNvPicPr>
            <a:picLocks noChangeAspect="1"/>
          </p:cNvPicPr>
          <p:nvPr/>
        </p:nvPicPr>
        <p:blipFill>
          <a:blip r:embed="rId2"/>
          <a:stretch>
            <a:fillRect/>
          </a:stretch>
        </p:blipFill>
        <p:spPr>
          <a:xfrm>
            <a:off x="5649364" y="863444"/>
            <a:ext cx="6433224" cy="4809568"/>
          </a:xfrm>
          <a:prstGeom prst="rect">
            <a:avLst/>
          </a:prstGeom>
          <a:ln>
            <a:solidFill>
              <a:schemeClr val="tx1"/>
            </a:solidFill>
          </a:ln>
        </p:spPr>
      </p:pic>
      <p:sp>
        <p:nvSpPr>
          <p:cNvPr id="13" name="Rectangle 12"/>
          <p:cNvSpPr/>
          <p:nvPr/>
        </p:nvSpPr>
        <p:spPr>
          <a:xfrm>
            <a:off x="7426910" y="2033178"/>
            <a:ext cx="1231898" cy="234161"/>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p:cNvCxnSpPr/>
          <p:nvPr/>
        </p:nvCxnSpPr>
        <p:spPr>
          <a:xfrm rot="10800000">
            <a:off x="8658808" y="2150347"/>
            <a:ext cx="414854" cy="271306"/>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8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With conventional based routing, we can specify the route parameters as part of the route template. </a:t>
            </a:r>
          </a:p>
          <a:p>
            <a:pPr fontAlgn="base"/>
            <a:r>
              <a:rPr lang="en-US" dirty="0"/>
              <a:t>We can also do the same with attribute routing. That means we can also define Route Attribute with parameters. </a:t>
            </a:r>
          </a:p>
          <a:p>
            <a:pPr fontAlgn="base"/>
            <a:r>
              <a:rPr lang="en-US" dirty="0"/>
              <a:t>To understand this, modify the Home Controller as shown here.</a:t>
            </a:r>
          </a:p>
          <a:p>
            <a:pPr fontAlgn="base"/>
            <a:r>
              <a:rPr lang="en-US" dirty="0"/>
              <a:t>This is done by a process called </a:t>
            </a:r>
            <a:r>
              <a:rPr lang="en-US" b="1" dirty="0"/>
              <a:t>Model binding. </a:t>
            </a:r>
            <a:endParaRPr lang="en-US" dirty="0">
              <a:solidFill>
                <a:schemeClr val="tx2"/>
              </a:solidFill>
            </a:endParaRPr>
          </a:p>
        </p:txBody>
      </p:sp>
      <p:sp>
        <p:nvSpPr>
          <p:cNvPr id="3" name="Title 2"/>
          <p:cNvSpPr>
            <a:spLocks noGrp="1"/>
          </p:cNvSpPr>
          <p:nvPr>
            <p:ph type="title"/>
          </p:nvPr>
        </p:nvSpPr>
        <p:spPr/>
        <p:txBody>
          <a:bodyPr/>
          <a:lstStyle/>
          <a:p>
            <a:pPr fontAlgn="base"/>
            <a:r>
              <a:rPr lang="en-US" dirty="0"/>
              <a:t>3. Attribute Routing (With Parameters)</a:t>
            </a:r>
          </a:p>
        </p:txBody>
      </p:sp>
      <p:pic>
        <p:nvPicPr>
          <p:cNvPr id="6" name="Picture 5"/>
          <p:cNvPicPr>
            <a:picLocks noChangeAspect="1"/>
          </p:cNvPicPr>
          <p:nvPr/>
        </p:nvPicPr>
        <p:blipFill>
          <a:blip r:embed="rId2"/>
          <a:stretch>
            <a:fillRect/>
          </a:stretch>
        </p:blipFill>
        <p:spPr>
          <a:xfrm>
            <a:off x="5793552" y="863444"/>
            <a:ext cx="6347839" cy="3455059"/>
          </a:xfrm>
          <a:prstGeom prst="rect">
            <a:avLst/>
          </a:prstGeom>
          <a:ln>
            <a:solidFill>
              <a:schemeClr val="tx1"/>
            </a:solidFill>
          </a:ln>
        </p:spPr>
      </p:pic>
      <p:sp>
        <p:nvSpPr>
          <p:cNvPr id="5" name="Rectangle 4"/>
          <p:cNvSpPr/>
          <p:nvPr/>
        </p:nvSpPr>
        <p:spPr>
          <a:xfrm>
            <a:off x="8007802" y="2609079"/>
            <a:ext cx="2467059" cy="278976"/>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109663" y="4402356"/>
            <a:ext cx="5031728" cy="1527918"/>
          </a:xfrm>
          <a:prstGeom prst="rect">
            <a:avLst/>
          </a:prstGeom>
          <a:ln>
            <a:solidFill>
              <a:schemeClr val="tx1"/>
            </a:solidFill>
          </a:ln>
        </p:spPr>
      </p:pic>
      <p:sp>
        <p:nvSpPr>
          <p:cNvPr id="8" name="Rectangle 7"/>
          <p:cNvSpPr/>
          <p:nvPr/>
        </p:nvSpPr>
        <p:spPr>
          <a:xfrm>
            <a:off x="8391997" y="4887338"/>
            <a:ext cx="3286973"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93552" y="4402356"/>
            <a:ext cx="1231937" cy="378712"/>
          </a:xfrm>
          <a:prstGeom prst="rect">
            <a:avLst/>
          </a:prstGeom>
          <a:noFill/>
        </p:spPr>
        <p:txBody>
          <a:bodyPr wrap="square" rtlCol="0">
            <a:spAutoFit/>
          </a:bodyPr>
          <a:lstStyle/>
          <a:p>
            <a:pPr algn="r"/>
            <a:r>
              <a:rPr lang="en-US" b="1" dirty="0"/>
              <a:t>Output</a:t>
            </a:r>
          </a:p>
        </p:txBody>
      </p:sp>
    </p:spTree>
    <p:extLst>
      <p:ext uri="{BB962C8B-B14F-4D97-AF65-F5344CB8AC3E}">
        <p14:creationId xmlns:p14="http://schemas.microsoft.com/office/powerpoint/2010/main" val="205209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Like conventional based routing, we can also make a parameter as optional in Attribute Routing. </a:t>
            </a:r>
          </a:p>
          <a:p>
            <a:pPr fontAlgn="base"/>
            <a:r>
              <a:rPr lang="en-US" dirty="0"/>
              <a:t>To make the Route parameter optional, simply add a question mark “</a:t>
            </a:r>
            <a:r>
              <a:rPr lang="en-US" b="1" dirty="0"/>
              <a:t>?</a:t>
            </a:r>
            <a:r>
              <a:rPr lang="en-US" dirty="0"/>
              <a:t>” at the end of the parameter.</a:t>
            </a:r>
          </a:p>
          <a:p>
            <a:pPr fontAlgn="base"/>
            <a:r>
              <a:rPr lang="en-US" dirty="0"/>
              <a:t>Now, we check the output with given images.</a:t>
            </a:r>
          </a:p>
        </p:txBody>
      </p:sp>
      <p:sp>
        <p:nvSpPr>
          <p:cNvPr id="3" name="Title 2"/>
          <p:cNvSpPr>
            <a:spLocks noGrp="1"/>
          </p:cNvSpPr>
          <p:nvPr>
            <p:ph type="title"/>
          </p:nvPr>
        </p:nvSpPr>
        <p:spPr/>
        <p:txBody>
          <a:bodyPr/>
          <a:lstStyle/>
          <a:p>
            <a:pPr fontAlgn="base"/>
            <a:r>
              <a:rPr lang="en-US" dirty="0"/>
              <a:t>4. Attribute Routing (With Optional Parameters) Cont..</a:t>
            </a:r>
          </a:p>
        </p:txBody>
      </p:sp>
      <p:pic>
        <p:nvPicPr>
          <p:cNvPr id="7" name="Picture 6"/>
          <p:cNvPicPr>
            <a:picLocks noChangeAspect="1"/>
          </p:cNvPicPr>
          <p:nvPr/>
        </p:nvPicPr>
        <p:blipFill>
          <a:blip r:embed="rId2"/>
          <a:stretch>
            <a:fillRect/>
          </a:stretch>
        </p:blipFill>
        <p:spPr>
          <a:xfrm>
            <a:off x="2280028" y="4438568"/>
            <a:ext cx="4894372" cy="1486209"/>
          </a:xfrm>
          <a:prstGeom prst="rect">
            <a:avLst/>
          </a:prstGeom>
          <a:ln>
            <a:solidFill>
              <a:schemeClr val="tx1"/>
            </a:solidFill>
          </a:ln>
        </p:spPr>
      </p:pic>
      <p:sp>
        <p:nvSpPr>
          <p:cNvPr id="8" name="Rectangle 7"/>
          <p:cNvSpPr/>
          <p:nvPr/>
        </p:nvSpPr>
        <p:spPr>
          <a:xfrm>
            <a:off x="3546952" y="4881375"/>
            <a:ext cx="3286973"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39127" y="4096969"/>
            <a:ext cx="811890" cy="378712"/>
          </a:xfrm>
          <a:prstGeom prst="rect">
            <a:avLst/>
          </a:prstGeom>
          <a:noFill/>
        </p:spPr>
        <p:txBody>
          <a:bodyPr wrap="square" rtlCol="0">
            <a:spAutoFit/>
          </a:bodyPr>
          <a:lstStyle/>
          <a:p>
            <a:pPr algn="r"/>
            <a:r>
              <a:rPr lang="en-US" b="1" dirty="0"/>
              <a:t>Output</a:t>
            </a:r>
          </a:p>
        </p:txBody>
      </p:sp>
      <p:pic>
        <p:nvPicPr>
          <p:cNvPr id="4" name="Picture 3"/>
          <p:cNvPicPr>
            <a:picLocks noChangeAspect="1"/>
          </p:cNvPicPr>
          <p:nvPr/>
        </p:nvPicPr>
        <p:blipFill>
          <a:blip r:embed="rId3"/>
          <a:stretch>
            <a:fillRect/>
          </a:stretch>
        </p:blipFill>
        <p:spPr>
          <a:xfrm>
            <a:off x="5649363" y="863444"/>
            <a:ext cx="6488005" cy="3538912"/>
          </a:xfrm>
          <a:prstGeom prst="rect">
            <a:avLst/>
          </a:prstGeom>
          <a:ln>
            <a:solidFill>
              <a:schemeClr val="tx1"/>
            </a:solidFill>
          </a:ln>
        </p:spPr>
      </p:pic>
      <p:sp>
        <p:nvSpPr>
          <p:cNvPr id="5" name="Rectangle 4"/>
          <p:cNvSpPr/>
          <p:nvPr/>
        </p:nvSpPr>
        <p:spPr>
          <a:xfrm>
            <a:off x="7958755" y="2686320"/>
            <a:ext cx="2561372" cy="27416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215301" y="4438568"/>
            <a:ext cx="4922067" cy="1486209"/>
          </a:xfrm>
          <a:prstGeom prst="rect">
            <a:avLst/>
          </a:prstGeom>
          <a:ln>
            <a:solidFill>
              <a:schemeClr val="tx1"/>
            </a:solidFill>
          </a:ln>
        </p:spPr>
      </p:pic>
      <p:sp>
        <p:nvSpPr>
          <p:cNvPr id="12" name="Rectangle 11"/>
          <p:cNvSpPr/>
          <p:nvPr/>
        </p:nvSpPr>
        <p:spPr>
          <a:xfrm>
            <a:off x="8504696" y="4908534"/>
            <a:ext cx="3092794"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64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5"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In order to ignore the Route Template placed at the Controller level, you need to use / or ~/ at the action method level.</a:t>
            </a:r>
          </a:p>
          <a:p>
            <a:pPr fontAlgn="base"/>
            <a:r>
              <a:rPr lang="en-US" dirty="0"/>
              <a:t>If the action method route template starts with </a:t>
            </a:r>
            <a:r>
              <a:rPr lang="en-US" b="1" dirty="0"/>
              <a:t>/ or ~/</a:t>
            </a:r>
            <a:r>
              <a:rPr lang="en-US" dirty="0"/>
              <a:t>, then the controller route template is not going to be combined with the action method route template.</a:t>
            </a:r>
          </a:p>
          <a:p>
            <a:pPr fontAlgn="base"/>
            <a:r>
              <a:rPr lang="en-US" b="1" dirty="0"/>
              <a:t>Output</a:t>
            </a:r>
          </a:p>
        </p:txBody>
      </p:sp>
      <p:sp>
        <p:nvSpPr>
          <p:cNvPr id="3" name="Title 2"/>
          <p:cNvSpPr>
            <a:spLocks noGrp="1"/>
          </p:cNvSpPr>
          <p:nvPr>
            <p:ph type="title"/>
          </p:nvPr>
        </p:nvSpPr>
        <p:spPr/>
        <p:txBody>
          <a:bodyPr>
            <a:normAutofit/>
          </a:bodyPr>
          <a:lstStyle/>
          <a:p>
            <a:pPr fontAlgn="base"/>
            <a:r>
              <a:rPr lang="en-US" dirty="0"/>
              <a:t>5. How to ignore the Route Template placed at the Controller Level?</a:t>
            </a:r>
          </a:p>
        </p:txBody>
      </p:sp>
      <p:pic>
        <p:nvPicPr>
          <p:cNvPr id="4" name="Picture 3"/>
          <p:cNvPicPr>
            <a:picLocks noChangeAspect="1"/>
          </p:cNvPicPr>
          <p:nvPr/>
        </p:nvPicPr>
        <p:blipFill>
          <a:blip r:embed="rId2"/>
          <a:stretch>
            <a:fillRect/>
          </a:stretch>
        </p:blipFill>
        <p:spPr>
          <a:xfrm>
            <a:off x="5649363" y="863444"/>
            <a:ext cx="6455529" cy="4399021"/>
          </a:xfrm>
          <a:prstGeom prst="rect">
            <a:avLst/>
          </a:prstGeom>
          <a:ln>
            <a:solidFill>
              <a:schemeClr val="tx1"/>
            </a:solidFill>
          </a:ln>
        </p:spPr>
      </p:pic>
      <p:sp>
        <p:nvSpPr>
          <p:cNvPr id="5" name="Rectangle 4"/>
          <p:cNvSpPr/>
          <p:nvPr/>
        </p:nvSpPr>
        <p:spPr>
          <a:xfrm>
            <a:off x="7697755" y="2733869"/>
            <a:ext cx="1586204" cy="2425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97755" y="3904862"/>
            <a:ext cx="1586204" cy="2425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953" y="3797602"/>
            <a:ext cx="3840443" cy="1364583"/>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16953" y="5238307"/>
            <a:ext cx="3840443" cy="1367945"/>
          </a:xfrm>
          <a:prstGeom prst="rect">
            <a:avLst/>
          </a:prstGeom>
          <a:ln>
            <a:solidFill>
              <a:schemeClr val="tx1"/>
            </a:solidFill>
          </a:ln>
        </p:spPr>
      </p:pic>
      <p:sp>
        <p:nvSpPr>
          <p:cNvPr id="12" name="Rectangle 11"/>
          <p:cNvSpPr/>
          <p:nvPr/>
        </p:nvSpPr>
        <p:spPr>
          <a:xfrm>
            <a:off x="1878562" y="4283951"/>
            <a:ext cx="2478833" cy="2880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78561" y="5759593"/>
            <a:ext cx="2478833" cy="2880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14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A6806-A0B0-27D7-812D-0314BB94CE57}"/>
              </a:ext>
            </a:extLst>
          </p:cNvPr>
          <p:cNvSpPr>
            <a:spLocks noGrp="1"/>
          </p:cNvSpPr>
          <p:nvPr>
            <p:ph idx="1"/>
          </p:nvPr>
        </p:nvSpPr>
        <p:spPr/>
        <p:txBody>
          <a:bodyPr/>
          <a:lstStyle/>
          <a:p>
            <a:r>
              <a:rPr lang="en-US" dirty="0"/>
              <a:t>Helpers are </a:t>
            </a:r>
            <a:r>
              <a:rPr lang="en-US" b="1" dirty="0">
                <a:solidFill>
                  <a:schemeClr val="accent6"/>
                </a:solidFill>
              </a:rPr>
              <a:t>utility components</a:t>
            </a:r>
            <a:r>
              <a:rPr lang="en-US" dirty="0"/>
              <a:t> that simplify the process of generating HTML content and handling common tasks in web applications. </a:t>
            </a:r>
          </a:p>
          <a:p>
            <a:r>
              <a:rPr lang="en-US" dirty="0"/>
              <a:t>They enhance code readability and promote a cleaner separation between business logic and UI rendering.</a:t>
            </a:r>
          </a:p>
          <a:p>
            <a:r>
              <a:rPr lang="en-US" dirty="0"/>
              <a:t>Helpers are primarily categorized into the following:</a:t>
            </a:r>
          </a:p>
          <a:p>
            <a:r>
              <a:rPr lang="en-US" b="1" dirty="0">
                <a:solidFill>
                  <a:schemeClr val="accent6"/>
                </a:solidFill>
              </a:rPr>
              <a:t>HTML Helpers</a:t>
            </a:r>
          </a:p>
          <a:p>
            <a:pPr lvl="1"/>
            <a:r>
              <a:rPr lang="en-US" dirty="0"/>
              <a:t>These are methods used in Razor views to render standard HTML elements such as text boxes, checkboxes, dropdowns, etc.</a:t>
            </a:r>
          </a:p>
          <a:p>
            <a:pPr lvl="1"/>
            <a:r>
              <a:rPr lang="it-IT" dirty="0"/>
              <a:t>Ex: @Html.TextBoxFor(model =&gt; model.Name)</a:t>
            </a:r>
          </a:p>
          <a:p>
            <a:r>
              <a:rPr lang="en-IN" b="1" dirty="0">
                <a:solidFill>
                  <a:schemeClr val="accent6"/>
                </a:solidFill>
              </a:rPr>
              <a:t>Tag Helpers</a:t>
            </a:r>
          </a:p>
          <a:p>
            <a:pPr lvl="1"/>
            <a:r>
              <a:rPr lang="en-US" dirty="0"/>
              <a:t>Introduced in ASP.NET Core, Tag Helpers enable server-side code to participate in creating and rendering HTML elements using natural HTML syntax.</a:t>
            </a:r>
          </a:p>
          <a:p>
            <a:pPr lvl="1"/>
            <a:r>
              <a:rPr lang="en-US" dirty="0"/>
              <a:t>&lt;input asp-for="Email" class="form-control" /&gt;</a:t>
            </a:r>
          </a:p>
          <a:p>
            <a:endParaRPr lang="en-IN" dirty="0"/>
          </a:p>
        </p:txBody>
      </p:sp>
      <p:sp>
        <p:nvSpPr>
          <p:cNvPr id="3" name="Title 2">
            <a:extLst>
              <a:ext uri="{FF2B5EF4-FFF2-40B4-BE49-F238E27FC236}">
                <a16:creationId xmlns:a16="http://schemas.microsoft.com/office/drawing/2014/main" id="{C94ACE7F-E2DE-EBF3-02F0-422531E61398}"/>
              </a:ext>
            </a:extLst>
          </p:cNvPr>
          <p:cNvSpPr>
            <a:spLocks noGrp="1"/>
          </p:cNvSpPr>
          <p:nvPr>
            <p:ph type="title"/>
          </p:nvPr>
        </p:nvSpPr>
        <p:spPr/>
        <p:txBody>
          <a:bodyPr/>
          <a:lstStyle/>
          <a:p>
            <a:r>
              <a:rPr lang="en-IN" dirty="0"/>
              <a:t>Introduction to Helpers</a:t>
            </a:r>
          </a:p>
        </p:txBody>
      </p:sp>
    </p:spTree>
    <p:extLst>
      <p:ext uri="{BB962C8B-B14F-4D97-AF65-F5344CB8AC3E}">
        <p14:creationId xmlns:p14="http://schemas.microsoft.com/office/powerpoint/2010/main" val="1895890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buFont typeface="Wingdings" panose="05000000000000000000" pitchFamily="2" charset="2"/>
              <a:buChar char="Ø"/>
            </a:pPr>
            <a:r>
              <a:rPr lang="en-US" dirty="0"/>
              <a:t>In some cases, you might need to specify additional parameters for the controller action that you are binding to. </a:t>
            </a:r>
          </a:p>
          <a:p>
            <a:pPr lvl="0">
              <a:buFont typeface="Wingdings" panose="05000000000000000000" pitchFamily="2" charset="2"/>
              <a:buChar char="Ø"/>
            </a:pPr>
            <a:r>
              <a:rPr lang="en-US" b="1" dirty="0"/>
              <a:t>You can specify values for these parameters by adding attributes with the </a:t>
            </a:r>
            <a:r>
              <a:rPr lang="en-US" b="1" i="1" dirty="0"/>
              <a:t>asp-route-</a:t>
            </a:r>
            <a:r>
              <a:rPr lang="en-US" b="1" dirty="0"/>
              <a:t> prefix. </a:t>
            </a:r>
          </a:p>
          <a:p>
            <a:pPr lvl="0">
              <a:buFont typeface="Wingdings" panose="05000000000000000000" pitchFamily="2" charset="2"/>
              <a:buChar char="Ø"/>
            </a:pPr>
            <a:r>
              <a:rPr lang="en-US" dirty="0"/>
              <a:t>For example, you might need to specify the id of a product you are linking to, you would add a asp-route-id attribute as follows:</a:t>
            </a:r>
            <a:endParaRPr lang="en-US" dirty="0">
              <a:solidFill>
                <a:srgbClr val="0000FF"/>
              </a:solidFill>
              <a:latin typeface="Consolas" panose="020B0609020204030204" pitchFamily="49" charset="0"/>
            </a:endParaRPr>
          </a:p>
          <a:p>
            <a:pPr marL="544512" lvl="1" indent="0" algn="l">
              <a:buNone/>
            </a:pP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asp-controller</a:t>
            </a:r>
            <a:r>
              <a:rPr lang="en-US" dirty="0">
                <a:solidFill>
                  <a:srgbClr val="0000FF"/>
                </a:solidFill>
                <a:latin typeface="Consolas" panose="020B0609020204030204" pitchFamily="49" charset="0"/>
              </a:rPr>
              <a:t>="</a:t>
            </a:r>
            <a:r>
              <a:rPr lang="en-US" dirty="0">
                <a:solidFill>
                  <a:schemeClr val="tx2"/>
                </a:solidFill>
                <a:latin typeface="Consolas" panose="020B0609020204030204" pitchFamily="49" charset="0"/>
              </a:rPr>
              <a:t>Product</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 </a:t>
            </a:r>
          </a:p>
          <a:p>
            <a:pPr marL="544512" lvl="1" indent="0" algn="l">
              <a:buNone/>
            </a:pPr>
            <a:r>
              <a:rPr lang="en-US" b="1"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asp-action</a:t>
            </a:r>
            <a:r>
              <a:rPr lang="en-US" dirty="0">
                <a:solidFill>
                  <a:srgbClr val="0000FF"/>
                </a:solidFill>
                <a:latin typeface="Consolas" panose="020B0609020204030204" pitchFamily="49" charset="0"/>
              </a:rPr>
              <a:t>="</a:t>
            </a:r>
            <a:r>
              <a:rPr lang="en-US" dirty="0">
                <a:solidFill>
                  <a:schemeClr val="accent6"/>
                </a:solidFill>
                <a:latin typeface="Consolas" panose="020B0609020204030204" pitchFamily="49" charset="0"/>
              </a:rPr>
              <a:t>Display</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 </a:t>
            </a:r>
          </a:p>
          <a:p>
            <a:pPr marL="544512" lvl="1" indent="0" algn="l">
              <a:buNone/>
            </a:pPr>
            <a:r>
              <a:rPr lang="en-US" b="1" dirty="0">
                <a:solidFill>
                  <a:srgbClr val="800080"/>
                </a:solidFill>
                <a:latin typeface="Consolas" panose="020B0609020204030204" pitchFamily="49" charset="0"/>
              </a:rPr>
              <a:t>   </a:t>
            </a:r>
            <a:r>
              <a:rPr lang="en-US" b="1" u="sng" dirty="0">
                <a:solidFill>
                  <a:srgbClr val="800080"/>
                </a:solidFill>
                <a:latin typeface="Consolas" panose="020B0609020204030204" pitchFamily="49" charset="0"/>
              </a:rPr>
              <a:t>asp-route-</a:t>
            </a:r>
            <a:r>
              <a:rPr lang="en-US" b="1" u="sng" dirty="0">
                <a:solidFill>
                  <a:srgbClr val="800080"/>
                </a:solidFill>
                <a:highlight>
                  <a:srgbClr val="FFFF00"/>
                </a:highlight>
                <a:latin typeface="Consolas" panose="020B0609020204030204" pitchFamily="49" charset="0"/>
              </a:rPr>
              <a:t>id</a:t>
            </a:r>
            <a:r>
              <a:rPr lang="en-US" u="sng" dirty="0">
                <a:solidFill>
                  <a:srgbClr val="0000FF"/>
                </a:solidFill>
                <a:latin typeface="Consolas" panose="020B0609020204030204" pitchFamily="49" charset="0"/>
              </a:rPr>
              <a:t>="</a:t>
            </a:r>
            <a:r>
              <a:rPr lang="en-US" u="sng" dirty="0">
                <a:solidFill>
                  <a:srgbClr val="000000"/>
                </a:solidFill>
                <a:latin typeface="Consolas" panose="020B0609020204030204" pitchFamily="49" charset="0"/>
              </a:rPr>
              <a:t>@</a:t>
            </a:r>
            <a:r>
              <a:rPr lang="en-US" u="sng" dirty="0" err="1">
                <a:solidFill>
                  <a:srgbClr val="000000"/>
                </a:solidFill>
                <a:latin typeface="Consolas" panose="020B0609020204030204" pitchFamily="49" charset="0"/>
              </a:rPr>
              <a:t>ViewBag.ProductId</a:t>
            </a:r>
            <a:r>
              <a:rPr lang="en-US" u="sng" dirty="0">
                <a:solidFill>
                  <a:srgbClr val="0000FF"/>
                </a:solidFill>
                <a:latin typeface="Consolas" panose="020B0609020204030204" pitchFamily="49" charset="0"/>
              </a:rPr>
              <a:t>"</a:t>
            </a:r>
            <a:r>
              <a:rPr lang="en-US" dirty="0">
                <a:solidFill>
                  <a:srgbClr val="0000FF"/>
                </a:solidFill>
                <a:latin typeface="Consolas" panose="020B0609020204030204" pitchFamily="49" charset="0"/>
              </a:rPr>
              <a:t>&gt; </a:t>
            </a:r>
            <a:r>
              <a:rPr lang="en-US" b="1" dirty="0">
                <a:solidFill>
                  <a:srgbClr val="000000"/>
                </a:solidFill>
                <a:latin typeface="Consolas" panose="020B0609020204030204" pitchFamily="49" charset="0"/>
              </a:rPr>
              <a:t>View Product</a:t>
            </a:r>
          </a:p>
          <a:p>
            <a:pPr marL="544512" lvl="1" indent="0" algn="l">
              <a:buNone/>
            </a:pP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p>
          <a:p>
            <a:pPr marL="544512" lvl="1" indent="0" algn="l">
              <a:buNone/>
            </a:pP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asp-controller</a:t>
            </a:r>
            <a:r>
              <a:rPr lang="en-US" dirty="0">
                <a:solidFill>
                  <a:srgbClr val="0000FF"/>
                </a:solidFill>
                <a:latin typeface="Consolas" panose="020B0609020204030204" pitchFamily="49" charset="0"/>
              </a:rPr>
              <a:t>="</a:t>
            </a:r>
            <a:r>
              <a:rPr lang="en-US" dirty="0">
                <a:solidFill>
                  <a:schemeClr val="tx2"/>
                </a:solidFill>
                <a:latin typeface="Consolas" panose="020B0609020204030204" pitchFamily="49" charset="0"/>
              </a:rPr>
              <a:t>Product</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 </a:t>
            </a:r>
          </a:p>
          <a:p>
            <a:pPr marL="544512" lvl="1" indent="0" algn="l">
              <a:buNone/>
            </a:pPr>
            <a:r>
              <a:rPr lang="en-US" b="1"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asp-action</a:t>
            </a:r>
            <a:r>
              <a:rPr lang="en-US" dirty="0">
                <a:solidFill>
                  <a:srgbClr val="0000FF"/>
                </a:solidFill>
                <a:latin typeface="Consolas" panose="020B0609020204030204" pitchFamily="49" charset="0"/>
              </a:rPr>
              <a:t>="</a:t>
            </a:r>
            <a:r>
              <a:rPr lang="en-US" dirty="0">
                <a:solidFill>
                  <a:schemeClr val="accent6"/>
                </a:solidFill>
                <a:latin typeface="Consolas" panose="020B0609020204030204" pitchFamily="49" charset="0"/>
              </a:rPr>
              <a:t>Display</a:t>
            </a:r>
            <a:r>
              <a:rPr lang="en-US" dirty="0">
                <a:solidFill>
                  <a:srgbClr val="0000FF"/>
                </a:solidFill>
                <a:latin typeface="Consolas" panose="020B0609020204030204" pitchFamily="49" charset="0"/>
              </a:rPr>
              <a:t>"</a:t>
            </a:r>
            <a:r>
              <a:rPr lang="en-US" dirty="0">
                <a:solidFill>
                  <a:srgbClr val="000000"/>
                </a:solidFill>
                <a:latin typeface="Consolas" panose="020B0609020204030204" pitchFamily="49" charset="0"/>
              </a:rPr>
              <a:t> </a:t>
            </a:r>
          </a:p>
          <a:p>
            <a:pPr marL="544512" lvl="1" indent="0" algn="l">
              <a:buNone/>
            </a:pPr>
            <a:r>
              <a:rPr lang="en-US" b="1" dirty="0">
                <a:solidFill>
                  <a:srgbClr val="800080"/>
                </a:solidFill>
                <a:latin typeface="Consolas" panose="020B0609020204030204" pitchFamily="49" charset="0"/>
              </a:rPr>
              <a:t>   </a:t>
            </a:r>
            <a:r>
              <a:rPr lang="en-US" b="1" u="sng" dirty="0">
                <a:solidFill>
                  <a:srgbClr val="800080"/>
                </a:solidFill>
                <a:latin typeface="Consolas" panose="020B0609020204030204" pitchFamily="49" charset="0"/>
              </a:rPr>
              <a:t>asp-route-</a:t>
            </a:r>
            <a:r>
              <a:rPr lang="en-US" b="1" u="sng" dirty="0">
                <a:solidFill>
                  <a:srgbClr val="800080"/>
                </a:solidFill>
                <a:highlight>
                  <a:srgbClr val="FFFF00"/>
                </a:highlight>
                <a:latin typeface="Consolas" panose="020B0609020204030204" pitchFamily="49" charset="0"/>
              </a:rPr>
              <a:t>productid</a:t>
            </a:r>
            <a:r>
              <a:rPr lang="en-US" u="sng" dirty="0">
                <a:solidFill>
                  <a:srgbClr val="0000FF"/>
                </a:solidFill>
                <a:latin typeface="Consolas" panose="020B0609020204030204" pitchFamily="49" charset="0"/>
              </a:rPr>
              <a:t>="</a:t>
            </a:r>
            <a:r>
              <a:rPr lang="en-US" u="sng" dirty="0">
                <a:solidFill>
                  <a:srgbClr val="000000"/>
                </a:solidFill>
                <a:latin typeface="Consolas" panose="020B0609020204030204" pitchFamily="49" charset="0"/>
              </a:rPr>
              <a:t>@</a:t>
            </a:r>
            <a:r>
              <a:rPr lang="en-US" u="sng" dirty="0" err="1">
                <a:solidFill>
                  <a:srgbClr val="000000"/>
                </a:solidFill>
                <a:latin typeface="Consolas" panose="020B0609020204030204" pitchFamily="49" charset="0"/>
              </a:rPr>
              <a:t>ViewBag.ProductId</a:t>
            </a:r>
            <a:r>
              <a:rPr lang="en-US" u="sng" dirty="0">
                <a:solidFill>
                  <a:srgbClr val="0000FF"/>
                </a:solidFill>
                <a:latin typeface="Consolas" panose="020B0609020204030204" pitchFamily="49" charset="0"/>
              </a:rPr>
              <a:t>"</a:t>
            </a:r>
            <a:r>
              <a:rPr lang="en-US" dirty="0">
                <a:solidFill>
                  <a:srgbClr val="0000FF"/>
                </a:solidFill>
                <a:latin typeface="Consolas" panose="020B0609020204030204" pitchFamily="49" charset="0"/>
              </a:rPr>
              <a:t>&gt; </a:t>
            </a:r>
            <a:r>
              <a:rPr lang="en-US" b="1" dirty="0">
                <a:solidFill>
                  <a:srgbClr val="000000"/>
                </a:solidFill>
                <a:latin typeface="Consolas" panose="020B0609020204030204" pitchFamily="49" charset="0"/>
              </a:rPr>
              <a:t>View Product</a:t>
            </a:r>
          </a:p>
          <a:p>
            <a:pPr marL="544512" lvl="1" indent="0" algn="l">
              <a:buNone/>
            </a:pP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a</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t>It will generate the following html when </a:t>
            </a:r>
            <a:r>
              <a:rPr lang="en-US" dirty="0" err="1"/>
              <a:t>ViewBag.Id</a:t>
            </a:r>
            <a:r>
              <a:rPr lang="en-US" dirty="0"/>
              <a:t> = 1:</a:t>
            </a:r>
          </a:p>
          <a:p>
            <a:r>
              <a:rPr lang="en-US" dirty="0"/>
              <a:t>&lt;a </a:t>
            </a:r>
            <a:r>
              <a:rPr lang="en-US" dirty="0" err="1"/>
              <a:t>href</a:t>
            </a:r>
            <a:r>
              <a:rPr lang="en-US" dirty="0"/>
              <a:t>="/</a:t>
            </a:r>
            <a:r>
              <a:rPr lang="en-US" dirty="0">
                <a:solidFill>
                  <a:schemeClr val="tx2"/>
                </a:solidFill>
              </a:rPr>
              <a:t>Product</a:t>
            </a:r>
            <a:r>
              <a:rPr lang="en-US" dirty="0"/>
              <a:t>/</a:t>
            </a:r>
            <a:r>
              <a:rPr lang="en-US" dirty="0">
                <a:solidFill>
                  <a:schemeClr val="accent6"/>
                </a:solidFill>
              </a:rPr>
              <a:t>Display</a:t>
            </a:r>
            <a:r>
              <a:rPr lang="en-US" dirty="0"/>
              <a:t>/</a:t>
            </a:r>
            <a:r>
              <a:rPr lang="en-US" b="1" dirty="0"/>
              <a:t>1</a:t>
            </a:r>
            <a:r>
              <a:rPr lang="en-US" dirty="0"/>
              <a:t>"&gt;View Details&lt;/a&gt;</a:t>
            </a:r>
          </a:p>
          <a:p>
            <a:endParaRPr lang="en-US" dirty="0"/>
          </a:p>
          <a:p>
            <a:endParaRPr lang="en-US" dirty="0"/>
          </a:p>
        </p:txBody>
      </p:sp>
      <p:sp>
        <p:nvSpPr>
          <p:cNvPr id="3" name="Title 2"/>
          <p:cNvSpPr>
            <a:spLocks noGrp="1"/>
          </p:cNvSpPr>
          <p:nvPr>
            <p:ph type="title"/>
          </p:nvPr>
        </p:nvSpPr>
        <p:spPr/>
        <p:txBody>
          <a:bodyPr>
            <a:normAutofit/>
          </a:bodyPr>
          <a:lstStyle/>
          <a:p>
            <a:r>
              <a:rPr lang="en-US" dirty="0"/>
              <a:t>Adding Route Parameters</a:t>
            </a:r>
          </a:p>
        </p:txBody>
      </p:sp>
    </p:spTree>
    <p:extLst>
      <p:ext uri="{BB962C8B-B14F-4D97-AF65-F5344CB8AC3E}">
        <p14:creationId xmlns:p14="http://schemas.microsoft.com/office/powerpoint/2010/main" val="367538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Action Selectors </a:t>
            </a:r>
          </a:p>
        </p:txBody>
      </p:sp>
      <p:sp>
        <p:nvSpPr>
          <p:cNvPr id="5" name="Text Placeholder 4"/>
          <p:cNvSpPr>
            <a:spLocks noGrp="1"/>
          </p:cNvSpPr>
          <p:nvPr>
            <p:ph type="body" idx="1"/>
          </p:nvPr>
        </p:nvSpPr>
        <p:spPr/>
        <p:txBody>
          <a:bodyPr/>
          <a:lstStyle/>
          <a:p>
            <a:r>
              <a:rPr lang="en-US" dirty="0"/>
              <a:t>Section – 3.4</a:t>
            </a:r>
          </a:p>
        </p:txBody>
      </p:sp>
    </p:spTree>
    <p:extLst>
      <p:ext uri="{BB962C8B-B14F-4D97-AF65-F5344CB8AC3E}">
        <p14:creationId xmlns:p14="http://schemas.microsoft.com/office/powerpoint/2010/main" val="3285439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a:t>
            </a:r>
            <a:r>
              <a:rPr lang="en-GB" b="1" dirty="0" err="1"/>
              <a:t>ActionVerbs</a:t>
            </a:r>
            <a:r>
              <a:rPr lang="en-GB" b="1" dirty="0"/>
              <a:t> selector is to handle different type of Http requests</a:t>
            </a:r>
            <a:r>
              <a:rPr lang="en-GB" dirty="0"/>
              <a:t>.</a:t>
            </a:r>
          </a:p>
          <a:p>
            <a:r>
              <a:rPr lang="en-IN" dirty="0"/>
              <a:t>The MVC framework includes </a:t>
            </a:r>
            <a:r>
              <a:rPr lang="en-IN" b="1" dirty="0" err="1"/>
              <a:t>HttpGet</a:t>
            </a:r>
            <a:r>
              <a:rPr lang="en-IN" dirty="0"/>
              <a:t>, </a:t>
            </a:r>
            <a:r>
              <a:rPr lang="en-IN" b="1" dirty="0" err="1"/>
              <a:t>HttpPost</a:t>
            </a:r>
            <a:r>
              <a:rPr lang="en-IN" dirty="0"/>
              <a:t>, </a:t>
            </a:r>
            <a:r>
              <a:rPr lang="en-IN" b="1" dirty="0" err="1"/>
              <a:t>HttpPut</a:t>
            </a:r>
            <a:r>
              <a:rPr lang="en-IN" dirty="0"/>
              <a:t>, </a:t>
            </a:r>
            <a:r>
              <a:rPr lang="en-IN" b="1" dirty="0" err="1"/>
              <a:t>HttpDelete</a:t>
            </a:r>
            <a:r>
              <a:rPr lang="en-IN" dirty="0"/>
              <a:t> and </a:t>
            </a:r>
            <a:r>
              <a:rPr lang="en-IN" b="1" dirty="0" err="1"/>
              <a:t>HttpPatch</a:t>
            </a:r>
            <a:r>
              <a:rPr lang="en-IN" dirty="0"/>
              <a:t> action verbs.</a:t>
            </a:r>
          </a:p>
          <a:p>
            <a:r>
              <a:rPr lang="en-GB" dirty="0"/>
              <a:t>You can also </a:t>
            </a:r>
            <a:r>
              <a:rPr lang="en-GB" b="1" dirty="0"/>
              <a:t>apply one or more action verbs to an action method </a:t>
            </a:r>
            <a:r>
              <a:rPr lang="en-GB" dirty="0"/>
              <a:t>to handle different HTTP requests.</a:t>
            </a:r>
          </a:p>
          <a:p>
            <a:r>
              <a:rPr lang="en-GB" dirty="0"/>
              <a:t>If you don't apply any action verbs to an action method, then it will handle </a:t>
            </a:r>
            <a:r>
              <a:rPr lang="en-GB" dirty="0" err="1"/>
              <a:t>HttpGet</a:t>
            </a:r>
            <a:r>
              <a:rPr lang="en-GB" dirty="0"/>
              <a:t> request by default.</a:t>
            </a:r>
          </a:p>
          <a:p>
            <a:r>
              <a:rPr lang="en-GB" dirty="0"/>
              <a:t>APIs are increasingly using action verbs. </a:t>
            </a:r>
          </a:p>
          <a:p>
            <a:r>
              <a:rPr lang="en-GB" b="1" dirty="0"/>
              <a:t>Selectors</a:t>
            </a:r>
            <a:r>
              <a:rPr lang="en-GB" dirty="0"/>
              <a:t> like this are used to ensure that the Action method is controlled based on the HTTP method.</a:t>
            </a:r>
          </a:p>
        </p:txBody>
      </p:sp>
      <p:sp>
        <p:nvSpPr>
          <p:cNvPr id="3" name="Title 2"/>
          <p:cNvSpPr>
            <a:spLocks noGrp="1"/>
          </p:cNvSpPr>
          <p:nvPr>
            <p:ph type="title"/>
          </p:nvPr>
        </p:nvSpPr>
        <p:spPr/>
        <p:txBody>
          <a:bodyPr/>
          <a:lstStyle/>
          <a:p>
            <a:r>
              <a:rPr lang="en-IN" dirty="0"/>
              <a:t>Action Selectors</a:t>
            </a:r>
          </a:p>
        </p:txBody>
      </p:sp>
    </p:spTree>
    <p:extLst>
      <p:ext uri="{BB962C8B-B14F-4D97-AF65-F5344CB8AC3E}">
        <p14:creationId xmlns:p14="http://schemas.microsoft.com/office/powerpoint/2010/main" val="81719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978" y="835319"/>
            <a:ext cx="5855189" cy="4596223"/>
          </a:xfrm>
          <a:prstGeom prst="rect">
            <a:avLst/>
          </a:prstGeom>
          <a:ln>
            <a:solidFill>
              <a:schemeClr val="accent1"/>
            </a:solidFill>
          </a:ln>
        </p:spPr>
      </p:pic>
      <p:sp>
        <p:nvSpPr>
          <p:cNvPr id="3" name="Title 2"/>
          <p:cNvSpPr>
            <a:spLocks noGrp="1"/>
          </p:cNvSpPr>
          <p:nvPr>
            <p:ph type="title"/>
          </p:nvPr>
        </p:nvSpPr>
        <p:spPr/>
        <p:txBody>
          <a:bodyPr/>
          <a:lstStyle/>
          <a:p>
            <a:r>
              <a:rPr lang="en-IN" dirty="0"/>
              <a:t>Action Selectors Cont..</a:t>
            </a:r>
          </a:p>
        </p:txBody>
      </p:sp>
      <p:pic>
        <p:nvPicPr>
          <p:cNvPr id="5" name="Picture 4"/>
          <p:cNvPicPr>
            <a:picLocks noChangeAspect="1"/>
          </p:cNvPicPr>
          <p:nvPr/>
        </p:nvPicPr>
        <p:blipFill>
          <a:blip r:embed="rId3"/>
          <a:srcRect t="69713"/>
          <a:stretch>
            <a:fillRect/>
          </a:stretch>
        </p:blipFill>
        <p:spPr>
          <a:xfrm>
            <a:off x="6215406" y="835319"/>
            <a:ext cx="5855188" cy="1064025"/>
          </a:xfrm>
          <a:prstGeom prst="rect">
            <a:avLst/>
          </a:prstGeom>
          <a:ln>
            <a:solidFill>
              <a:schemeClr val="accent1"/>
            </a:solidFill>
          </a:ln>
        </p:spPr>
      </p:pic>
      <p:sp>
        <p:nvSpPr>
          <p:cNvPr id="8" name="Rectangle 7"/>
          <p:cNvSpPr/>
          <p:nvPr/>
        </p:nvSpPr>
        <p:spPr>
          <a:xfrm>
            <a:off x="6215406" y="2101137"/>
            <a:ext cx="6096000" cy="646331"/>
          </a:xfrm>
          <a:prstGeom prst="rect">
            <a:avLst/>
          </a:prstGeom>
        </p:spPr>
        <p:txBody>
          <a:bodyPr>
            <a:spAutoFit/>
          </a:bodyPr>
          <a:lstStyle/>
          <a:p>
            <a:r>
              <a:rPr lang="en-IN" dirty="0"/>
              <a:t>You can also apply multiple action verbs using the </a:t>
            </a:r>
            <a:r>
              <a:rPr lang="en-IN" dirty="0" err="1"/>
              <a:t>AcceptVerbs</a:t>
            </a:r>
            <a:r>
              <a:rPr lang="en-IN" dirty="0"/>
              <a:t> attribute, as shown below.</a:t>
            </a:r>
          </a:p>
        </p:txBody>
      </p:sp>
      <p:pic>
        <p:nvPicPr>
          <p:cNvPr id="6" name="Picture 5">
            <a:extLst>
              <a:ext uri="{FF2B5EF4-FFF2-40B4-BE49-F238E27FC236}">
                <a16:creationId xmlns:a16="http://schemas.microsoft.com/office/drawing/2014/main" id="{3928015E-3458-D89A-EA6D-D0E973A98A53}"/>
              </a:ext>
            </a:extLst>
          </p:cNvPr>
          <p:cNvPicPr>
            <a:picLocks noChangeAspect="1"/>
          </p:cNvPicPr>
          <p:nvPr/>
        </p:nvPicPr>
        <p:blipFill>
          <a:blip r:embed="rId4"/>
          <a:stretch>
            <a:fillRect/>
          </a:stretch>
        </p:blipFill>
        <p:spPr>
          <a:xfrm>
            <a:off x="6215406" y="2747468"/>
            <a:ext cx="3497761" cy="1260820"/>
          </a:xfrm>
          <a:prstGeom prst="rect">
            <a:avLst/>
          </a:prstGeom>
        </p:spPr>
      </p:pic>
    </p:spTree>
    <p:extLst>
      <p:ext uri="{BB962C8B-B14F-4D97-AF65-F5344CB8AC3E}">
        <p14:creationId xmlns:p14="http://schemas.microsoft.com/office/powerpoint/2010/main" val="381985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Action Filters</a:t>
            </a:r>
          </a:p>
        </p:txBody>
      </p:sp>
      <p:sp>
        <p:nvSpPr>
          <p:cNvPr id="5" name="Text Placeholder 4"/>
          <p:cNvSpPr>
            <a:spLocks noGrp="1"/>
          </p:cNvSpPr>
          <p:nvPr>
            <p:ph type="body" idx="1"/>
          </p:nvPr>
        </p:nvSpPr>
        <p:spPr/>
        <p:txBody>
          <a:bodyPr/>
          <a:lstStyle/>
          <a:p>
            <a:r>
              <a:rPr lang="en-US" dirty="0"/>
              <a:t>Section – 3.5</a:t>
            </a:r>
          </a:p>
        </p:txBody>
      </p:sp>
    </p:spTree>
    <p:extLst>
      <p:ext uri="{BB962C8B-B14F-4D97-AF65-F5344CB8AC3E}">
        <p14:creationId xmlns:p14="http://schemas.microsoft.com/office/powerpoint/2010/main" val="320674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ASP.NET MVC, a user request is routed to the appropriate controller and action method.</a:t>
            </a:r>
          </a:p>
          <a:p>
            <a:r>
              <a:rPr lang="en-US" dirty="0"/>
              <a:t>However, there may be circumstances where you want to execute some logic before or after an action method executes.</a:t>
            </a:r>
          </a:p>
          <a:p>
            <a:r>
              <a:rPr lang="en-US" dirty="0"/>
              <a:t>Filters also help to avoid code-duplication in our projects.</a:t>
            </a:r>
          </a:p>
          <a:p>
            <a:r>
              <a:rPr lang="en-US" dirty="0"/>
              <a:t>ASP.NET Core supports both synchronous and asynchronous filters. </a:t>
            </a:r>
          </a:p>
          <a:p>
            <a:r>
              <a:rPr lang="en-US" dirty="0"/>
              <a:t>The main difference when implementing such filters is the selection of the appropriate interface.</a:t>
            </a:r>
          </a:p>
          <a:p>
            <a:r>
              <a:rPr lang="en-US" dirty="0"/>
              <a:t>Synchronous filter interfaces define two methods that are </a:t>
            </a:r>
            <a:r>
              <a:rPr lang="en-US" dirty="0">
                <a:solidFill>
                  <a:schemeClr val="accent6"/>
                </a:solidFill>
              </a:rPr>
              <a:t>executed before and after </a:t>
            </a:r>
            <a:r>
              <a:rPr lang="en-US" dirty="0"/>
              <a:t>a specific stage in the filter pipeline. </a:t>
            </a:r>
          </a:p>
          <a:p>
            <a:r>
              <a:rPr lang="en-US" dirty="0"/>
              <a:t>The </a:t>
            </a:r>
            <a:r>
              <a:rPr lang="en-US" dirty="0">
                <a:solidFill>
                  <a:schemeClr val="accent6"/>
                </a:solidFill>
              </a:rPr>
              <a:t>method that is executed before has a name that ends with Executing </a:t>
            </a:r>
            <a:r>
              <a:rPr lang="en-US" dirty="0"/>
              <a:t>and the </a:t>
            </a:r>
            <a:r>
              <a:rPr lang="en-US" dirty="0">
                <a:solidFill>
                  <a:schemeClr val="accent6"/>
                </a:solidFill>
              </a:rPr>
              <a:t>method that is executed after has a name that ends with Executed</a:t>
            </a:r>
            <a:r>
              <a:rPr lang="en-US" dirty="0"/>
              <a:t>.</a:t>
            </a:r>
          </a:p>
        </p:txBody>
      </p:sp>
      <p:sp>
        <p:nvSpPr>
          <p:cNvPr id="3" name="Title 2"/>
          <p:cNvSpPr>
            <a:spLocks noGrp="1"/>
          </p:cNvSpPr>
          <p:nvPr>
            <p:ph type="title"/>
          </p:nvPr>
        </p:nvSpPr>
        <p:spPr/>
        <p:txBody>
          <a:bodyPr/>
          <a:lstStyle/>
          <a:p>
            <a:r>
              <a:rPr lang="en-US" dirty="0"/>
              <a:t>Intro: Action Filters</a:t>
            </a:r>
          </a:p>
        </p:txBody>
      </p:sp>
    </p:spTree>
    <p:extLst>
      <p:ext uri="{BB962C8B-B14F-4D97-AF65-F5344CB8AC3E}">
        <p14:creationId xmlns:p14="http://schemas.microsoft.com/office/powerpoint/2010/main" val="19820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90511" y="863444"/>
            <a:ext cx="5370310" cy="3835305"/>
          </a:xfrm>
        </p:spPr>
        <p:txBody>
          <a:bodyPr/>
          <a:lstStyle/>
          <a:p>
            <a:r>
              <a:rPr lang="en-US" b="1" dirty="0"/>
              <a:t>What is difference between middleware and filters in .NET Core? </a:t>
            </a:r>
          </a:p>
          <a:p>
            <a:pPr lvl="1"/>
            <a:r>
              <a:rPr lang="en-US" dirty="0" err="1">
                <a:solidFill>
                  <a:schemeClr val="accent6"/>
                </a:solidFill>
              </a:rPr>
              <a:t>Middlewares</a:t>
            </a:r>
            <a:r>
              <a:rPr lang="en-US" dirty="0">
                <a:solidFill>
                  <a:schemeClr val="accent6"/>
                </a:solidFill>
              </a:rPr>
              <a:t> operate on each and every request</a:t>
            </a:r>
            <a:r>
              <a:rPr lang="en-US" dirty="0"/>
              <a:t> coming to a .NET Core app on the other hand </a:t>
            </a:r>
            <a:r>
              <a:rPr lang="en-US" dirty="0">
                <a:solidFill>
                  <a:schemeClr val="accent6"/>
                </a:solidFill>
              </a:rPr>
              <a:t>Filters operated only on request coming</a:t>
            </a:r>
            <a:r>
              <a:rPr lang="en-US" dirty="0"/>
              <a:t> to MVC pipeline. </a:t>
            </a:r>
          </a:p>
          <a:p>
            <a:pPr lvl="1"/>
            <a:r>
              <a:rPr lang="en-US" dirty="0"/>
              <a:t>We can run filters on specified actions and controllers (cannot do this on </a:t>
            </a:r>
            <a:r>
              <a:rPr lang="en-US" dirty="0" err="1"/>
              <a:t>Middlewares</a:t>
            </a:r>
            <a:r>
              <a:rPr lang="en-US" dirty="0"/>
              <a:t>) unless we register the filter globally in the program class.</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Intro: Action Filters Cont..</a:t>
            </a:r>
          </a:p>
        </p:txBody>
      </p:sp>
      <p:pic>
        <p:nvPicPr>
          <p:cNvPr id="4" name="Picture 3"/>
          <p:cNvPicPr>
            <a:picLocks noChangeAspect="1"/>
          </p:cNvPicPr>
          <p:nvPr/>
        </p:nvPicPr>
        <p:blipFill>
          <a:blip r:embed="rId2"/>
          <a:stretch>
            <a:fillRect/>
          </a:stretch>
        </p:blipFill>
        <p:spPr>
          <a:xfrm>
            <a:off x="150983" y="878781"/>
            <a:ext cx="6611956" cy="3745584"/>
          </a:xfrm>
          <a:prstGeom prst="rect">
            <a:avLst/>
          </a:prstGeom>
        </p:spPr>
      </p:pic>
    </p:spTree>
    <p:extLst>
      <p:ext uri="{BB962C8B-B14F-4D97-AF65-F5344CB8AC3E}">
        <p14:creationId xmlns:p14="http://schemas.microsoft.com/office/powerpoint/2010/main" val="21693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Case Study: Built-in Filters</a:t>
            </a:r>
          </a:p>
        </p:txBody>
      </p:sp>
      <p:sp>
        <p:nvSpPr>
          <p:cNvPr id="5" name="Text Placeholder 4"/>
          <p:cNvSpPr>
            <a:spLocks noGrp="1"/>
          </p:cNvSpPr>
          <p:nvPr>
            <p:ph type="body" idx="1"/>
          </p:nvPr>
        </p:nvSpPr>
        <p:spPr/>
        <p:txBody>
          <a:bodyPr/>
          <a:lstStyle/>
          <a:p>
            <a:r>
              <a:rPr lang="en-US" dirty="0"/>
              <a:t>Section - 3.5.1</a:t>
            </a:r>
          </a:p>
        </p:txBody>
      </p:sp>
    </p:spTree>
    <p:extLst>
      <p:ext uri="{BB962C8B-B14F-4D97-AF65-F5344CB8AC3E}">
        <p14:creationId xmlns:p14="http://schemas.microsoft.com/office/powerpoint/2010/main" val="3665277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a:t>
            </a:r>
          </a:p>
        </p:txBody>
      </p:sp>
      <p:sp>
        <p:nvSpPr>
          <p:cNvPr id="5" name="Content Placeholder 1"/>
          <p:cNvSpPr>
            <a:spLocks noGrp="1"/>
          </p:cNvSpPr>
          <p:nvPr>
            <p:ph idx="1"/>
          </p:nvPr>
        </p:nvSpPr>
        <p:spPr>
          <a:xfrm>
            <a:off x="131180" y="863444"/>
            <a:ext cx="11929641" cy="5590565"/>
          </a:xfrm>
        </p:spPr>
        <p:txBody>
          <a:bodyPr/>
          <a:lstStyle/>
          <a:p>
            <a:r>
              <a:rPr lang="en-US" dirty="0"/>
              <a:t>The [</a:t>
            </a:r>
            <a:r>
              <a:rPr lang="en-US" dirty="0" err="1"/>
              <a:t>RequireHttps</a:t>
            </a:r>
            <a:r>
              <a:rPr lang="en-US" dirty="0"/>
              <a:t>] attribute is a </a:t>
            </a:r>
            <a:r>
              <a:rPr lang="en-US" b="1" dirty="0"/>
              <a:t>built-in filter</a:t>
            </a:r>
            <a:r>
              <a:rPr lang="en-US" dirty="0"/>
              <a:t> which on applying to a controller or an action method allows only HTTPS requests to reach them. </a:t>
            </a:r>
          </a:p>
          <a:p>
            <a:r>
              <a:rPr lang="en-US" dirty="0"/>
              <a:t>This means non-HTTPS requests are simply blocked.</a:t>
            </a:r>
          </a:p>
          <a:p>
            <a:r>
              <a:rPr lang="en-US" dirty="0"/>
              <a:t>When we created the app with Model-View-Controller template it will automatically redirect all requests made towards non-https endpoints to their respective HTTPS endpoints.</a:t>
            </a:r>
          </a:p>
          <a:p>
            <a:endParaRPr lang="en-US" dirty="0"/>
          </a:p>
          <a:p>
            <a:endParaRPr lang="en-US" dirty="0"/>
          </a:p>
        </p:txBody>
      </p:sp>
    </p:spTree>
    <p:extLst>
      <p:ext uri="{BB962C8B-B14F-4D97-AF65-F5344CB8AC3E}">
        <p14:creationId xmlns:p14="http://schemas.microsoft.com/office/powerpoint/2010/main" val="289132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a:t>
            </a:r>
            <a:r>
              <a:rPr lang="en-US" b="0" dirty="0"/>
              <a:t> Cont..</a:t>
            </a:r>
            <a:endParaRPr lang="en-US" dirty="0"/>
          </a:p>
        </p:txBody>
      </p:sp>
      <p:pic>
        <p:nvPicPr>
          <p:cNvPr id="2" name="Picture 1"/>
          <p:cNvPicPr>
            <a:picLocks noChangeAspect="1"/>
          </p:cNvPicPr>
          <p:nvPr/>
        </p:nvPicPr>
        <p:blipFill>
          <a:blip r:embed="rId2"/>
          <a:stretch>
            <a:fillRect/>
          </a:stretch>
        </p:blipFill>
        <p:spPr>
          <a:xfrm>
            <a:off x="131492" y="858310"/>
            <a:ext cx="8314025" cy="4673357"/>
          </a:xfrm>
          <a:prstGeom prst="rect">
            <a:avLst/>
          </a:prstGeom>
        </p:spPr>
      </p:pic>
      <p:sp>
        <p:nvSpPr>
          <p:cNvPr id="5" name="Rectangle 4"/>
          <p:cNvSpPr/>
          <p:nvPr/>
        </p:nvSpPr>
        <p:spPr>
          <a:xfrm>
            <a:off x="2073243" y="4472411"/>
            <a:ext cx="6364587" cy="271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25346" y="798161"/>
            <a:ext cx="3533869" cy="4247317"/>
          </a:xfrm>
          <a:prstGeom prst="rect">
            <a:avLst/>
          </a:prstGeom>
        </p:spPr>
        <p:txBody>
          <a:bodyPr wrap="square">
            <a:spAutoFit/>
          </a:bodyPr>
          <a:lstStyle/>
          <a:p>
            <a:pPr marL="285750" indent="-285750" algn="just">
              <a:buFont typeface="Arial" panose="020B0604020202020204" pitchFamily="34" charset="0"/>
              <a:buChar char="•"/>
            </a:pPr>
            <a:r>
              <a:rPr lang="en-US" dirty="0">
                <a:latin typeface="+mj-lt"/>
              </a:rPr>
              <a:t>Open and check the </a:t>
            </a:r>
            <a:r>
              <a:rPr lang="en-US" dirty="0" err="1">
                <a:latin typeface="+mj-lt"/>
              </a:rPr>
              <a:t>launchSettings.json</a:t>
            </a:r>
            <a:r>
              <a:rPr lang="en-US" dirty="0">
                <a:latin typeface="+mj-lt"/>
              </a:rPr>
              <a:t> file given inside the “Properties” folder. </a:t>
            </a:r>
          </a:p>
          <a:p>
            <a:pPr marL="285750" indent="-285750" algn="just">
              <a:buFont typeface="Arial" panose="020B0604020202020204" pitchFamily="34" charset="0"/>
              <a:buChar char="•"/>
            </a:pPr>
            <a:r>
              <a:rPr lang="en-US" dirty="0">
                <a:latin typeface="+mj-lt"/>
              </a:rPr>
              <a:t>Here two </a:t>
            </a:r>
            <a:r>
              <a:rPr lang="en-US" dirty="0" err="1">
                <a:latin typeface="+mj-lt"/>
              </a:rPr>
              <a:t>urls</a:t>
            </a:r>
            <a:r>
              <a:rPr lang="en-US" dirty="0">
                <a:latin typeface="+mj-lt"/>
              </a:rPr>
              <a:t> are given for the “</a:t>
            </a:r>
            <a:r>
              <a:rPr lang="en-US" dirty="0" err="1">
                <a:latin typeface="+mj-lt"/>
              </a:rPr>
              <a:t>applicationUrl</a:t>
            </a:r>
            <a:r>
              <a:rPr lang="en-US" dirty="0">
                <a:latin typeface="+mj-lt"/>
              </a:rPr>
              <a:t>” property under “profiles”. </a:t>
            </a:r>
          </a:p>
          <a:p>
            <a:pPr marL="285750" indent="-285750" algn="just">
              <a:buFont typeface="Arial" panose="020B0604020202020204" pitchFamily="34" charset="0"/>
              <a:buChar char="•"/>
            </a:pPr>
            <a:r>
              <a:rPr lang="en-US" dirty="0">
                <a:latin typeface="+mj-lt"/>
              </a:rPr>
              <a:t>The second </a:t>
            </a:r>
            <a:r>
              <a:rPr lang="en-US" dirty="0" err="1">
                <a:latin typeface="+mj-lt"/>
              </a:rPr>
              <a:t>url</a:t>
            </a:r>
            <a:r>
              <a:rPr lang="en-US" dirty="0">
                <a:latin typeface="+mj-lt"/>
              </a:rPr>
              <a:t> is the non-https </a:t>
            </a:r>
            <a:r>
              <a:rPr lang="en-US" dirty="0" err="1">
                <a:latin typeface="+mj-lt"/>
              </a:rPr>
              <a:t>url</a:t>
            </a:r>
            <a:r>
              <a:rPr lang="en-US" dirty="0">
                <a:latin typeface="+mj-lt"/>
              </a:rPr>
              <a:t> for the app, which in our case here is http://localhost:5041.</a:t>
            </a:r>
          </a:p>
          <a:p>
            <a:pPr marL="285750" indent="-285750" algn="just">
              <a:buFont typeface="Arial" panose="020B0604020202020204" pitchFamily="34" charset="0"/>
              <a:buChar char="•"/>
            </a:pPr>
            <a:r>
              <a:rPr lang="en-US" dirty="0">
                <a:latin typeface="+mj-lt"/>
              </a:rPr>
              <a:t>Now run the app and open the non-https based </a:t>
            </a:r>
            <a:r>
              <a:rPr lang="en-US" dirty="0" err="1">
                <a:latin typeface="+mj-lt"/>
              </a:rPr>
              <a:t>url</a:t>
            </a:r>
            <a:r>
              <a:rPr lang="en-US" dirty="0">
                <a:latin typeface="+mj-lt"/>
              </a:rPr>
              <a:t> on the browser. </a:t>
            </a:r>
          </a:p>
          <a:p>
            <a:pPr marL="285750" indent="-285750" algn="just">
              <a:buFont typeface="Arial" panose="020B0604020202020204" pitchFamily="34" charset="0"/>
              <a:buChar char="•"/>
            </a:pPr>
            <a:r>
              <a:rPr lang="en-US" dirty="0">
                <a:latin typeface="+mj-lt"/>
              </a:rPr>
              <a:t>We will see the browser immediately redirects us to the HTTPS based </a:t>
            </a:r>
            <a:r>
              <a:rPr lang="en-US" dirty="0" err="1">
                <a:latin typeface="+mj-lt"/>
              </a:rPr>
              <a:t>url</a:t>
            </a:r>
            <a:r>
              <a:rPr lang="en-US" dirty="0">
                <a:latin typeface="+mj-lt"/>
              </a:rPr>
              <a:t> or the app.</a:t>
            </a:r>
          </a:p>
        </p:txBody>
      </p:sp>
    </p:spTree>
    <p:extLst>
      <p:ext uri="{BB962C8B-B14F-4D97-AF65-F5344CB8AC3E}">
        <p14:creationId xmlns:p14="http://schemas.microsoft.com/office/powerpoint/2010/main" val="370868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Tag Helpers</a:t>
            </a:r>
          </a:p>
        </p:txBody>
      </p:sp>
      <p:sp>
        <p:nvSpPr>
          <p:cNvPr id="5" name="Text Placeholder 4"/>
          <p:cNvSpPr>
            <a:spLocks noGrp="1"/>
          </p:cNvSpPr>
          <p:nvPr>
            <p:ph type="body" idx="1"/>
          </p:nvPr>
        </p:nvSpPr>
        <p:spPr/>
        <p:txBody>
          <a:bodyPr/>
          <a:lstStyle/>
          <a:p>
            <a:r>
              <a:rPr lang="en-US" dirty="0"/>
              <a:t>Section 3.2</a:t>
            </a:r>
          </a:p>
        </p:txBody>
      </p:sp>
    </p:spTree>
    <p:extLst>
      <p:ext uri="{BB962C8B-B14F-4D97-AF65-F5344CB8AC3E}">
        <p14:creationId xmlns:p14="http://schemas.microsoft.com/office/powerpoint/2010/main" val="805398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Now run the app and open the non-https based </a:t>
            </a:r>
            <a:r>
              <a:rPr lang="en-US" dirty="0" err="1"/>
              <a:t>url</a:t>
            </a:r>
            <a:r>
              <a:rPr lang="en-US" dirty="0"/>
              <a:t> on the browser. We will see the browser immediately redirects us to the HTTPS based </a:t>
            </a:r>
            <a:r>
              <a:rPr lang="en-US" dirty="0" err="1"/>
              <a:t>url</a:t>
            </a:r>
            <a:r>
              <a:rPr lang="en-US" dirty="0"/>
              <a:t> or the app.</a:t>
            </a:r>
          </a:p>
          <a:p>
            <a:r>
              <a:rPr lang="en-US" dirty="0"/>
              <a:t>In order to understand [</a:t>
            </a:r>
            <a:r>
              <a:rPr lang="en-US" dirty="0" err="1"/>
              <a:t>RequireHttps</a:t>
            </a:r>
            <a:r>
              <a:rPr lang="en-US" dirty="0"/>
              <a:t>] filter we first need to disable this redirection. So open the </a:t>
            </a:r>
            <a:r>
              <a:rPr lang="en-US" dirty="0" err="1"/>
              <a:t>Program.cs</a:t>
            </a:r>
            <a:r>
              <a:rPr lang="en-US" dirty="0"/>
              <a:t> file and comment the code line </a:t>
            </a:r>
            <a:r>
              <a:rPr lang="en-US" dirty="0" err="1"/>
              <a:t>app.UseHttpsRedirection</a:t>
            </a:r>
            <a:r>
              <a:rPr lang="en-US" dirty="0"/>
              <a:t>(); which does this redirection. </a:t>
            </a:r>
          </a:p>
        </p:txBody>
      </p:sp>
      <p:sp>
        <p:nvSpPr>
          <p:cNvPr id="3" name="Title 2"/>
          <p:cNvSpPr>
            <a:spLocks noGrp="1"/>
          </p:cNvSpPr>
          <p:nvPr>
            <p:ph type="title"/>
          </p:nvPr>
        </p:nvSpPr>
        <p:spPr/>
        <p:txBody>
          <a:bodyPr/>
          <a:lstStyle/>
          <a:p>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a:t>
            </a:r>
            <a:r>
              <a:rPr lang="en-US" b="0" dirty="0"/>
              <a:t> Cont..</a:t>
            </a:r>
            <a:endParaRPr lang="en-US" dirty="0"/>
          </a:p>
        </p:txBody>
      </p:sp>
      <p:pic>
        <p:nvPicPr>
          <p:cNvPr id="4" name="Picture 3"/>
          <p:cNvPicPr>
            <a:picLocks noChangeAspect="1"/>
          </p:cNvPicPr>
          <p:nvPr/>
        </p:nvPicPr>
        <p:blipFill>
          <a:blip r:embed="rId2"/>
          <a:stretch>
            <a:fillRect/>
          </a:stretch>
        </p:blipFill>
        <p:spPr>
          <a:xfrm>
            <a:off x="497941" y="2739995"/>
            <a:ext cx="6689472" cy="3500897"/>
          </a:xfrm>
          <a:prstGeom prst="rect">
            <a:avLst/>
          </a:prstGeom>
        </p:spPr>
      </p:pic>
      <p:sp>
        <p:nvSpPr>
          <p:cNvPr id="5" name="Rectangle 4"/>
          <p:cNvSpPr/>
          <p:nvPr/>
        </p:nvSpPr>
        <p:spPr>
          <a:xfrm>
            <a:off x="1584357" y="3385996"/>
            <a:ext cx="2372008" cy="2534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39755" y="2644108"/>
            <a:ext cx="4792300" cy="2031325"/>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A2A2A"/>
                </a:solidFill>
                <a:latin typeface="+mj-lt"/>
              </a:rPr>
              <a:t>Now re-run the app and open the non-https </a:t>
            </a:r>
            <a:r>
              <a:rPr lang="en-US" dirty="0" err="1">
                <a:solidFill>
                  <a:srgbClr val="2A2A2A"/>
                </a:solidFill>
                <a:latin typeface="+mj-lt"/>
              </a:rPr>
              <a:t>url</a:t>
            </a:r>
            <a:r>
              <a:rPr lang="en-US" dirty="0">
                <a:solidFill>
                  <a:srgbClr val="2A2A2A"/>
                </a:solidFill>
                <a:latin typeface="+mj-lt"/>
              </a:rPr>
              <a:t> on the browser, and this time it will not get redirected.</a:t>
            </a:r>
          </a:p>
          <a:p>
            <a:pPr marL="285750" indent="-285750" algn="just">
              <a:buFont typeface="Arial" panose="020B0604020202020204" pitchFamily="34" charset="0"/>
              <a:buChar char="•"/>
            </a:pPr>
            <a:r>
              <a:rPr lang="en-US" dirty="0"/>
              <a:t>Next, we change the Index Action method of Home Controller to return a string message as shown below:</a:t>
            </a:r>
          </a:p>
          <a:p>
            <a:pPr marL="285750" indent="-285750" algn="just">
              <a:buFont typeface="Arial" panose="020B0604020202020204" pitchFamily="34" charset="0"/>
              <a:buChar char="•"/>
            </a:pPr>
            <a:endParaRPr lang="en-US" dirty="0">
              <a:latin typeface="+mj-lt"/>
            </a:endParaRPr>
          </a:p>
        </p:txBody>
      </p:sp>
      <p:pic>
        <p:nvPicPr>
          <p:cNvPr id="7" name="Picture 6"/>
          <p:cNvPicPr>
            <a:picLocks noChangeAspect="1"/>
          </p:cNvPicPr>
          <p:nvPr/>
        </p:nvPicPr>
        <p:blipFill>
          <a:blip r:embed="rId3"/>
          <a:stretch>
            <a:fillRect/>
          </a:stretch>
        </p:blipFill>
        <p:spPr>
          <a:xfrm>
            <a:off x="7584373" y="4489556"/>
            <a:ext cx="4437858" cy="634705"/>
          </a:xfrm>
          <a:prstGeom prst="rect">
            <a:avLst/>
          </a:prstGeom>
        </p:spPr>
      </p:pic>
    </p:spTree>
    <p:extLst>
      <p:ext uri="{BB962C8B-B14F-4D97-AF65-F5344CB8AC3E}">
        <p14:creationId xmlns:p14="http://schemas.microsoft.com/office/powerpoint/2010/main" val="257553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8340" y="881551"/>
            <a:ext cx="11929641" cy="5590565"/>
          </a:xfrm>
        </p:spPr>
        <p:txBody>
          <a:bodyPr/>
          <a:lstStyle/>
          <a:p>
            <a:r>
              <a:rPr lang="en-US" dirty="0"/>
              <a:t>Now run your application and open the “non-https” </a:t>
            </a:r>
            <a:r>
              <a:rPr lang="en-US" dirty="0" err="1"/>
              <a:t>url</a:t>
            </a:r>
            <a:r>
              <a:rPr lang="en-US" dirty="0"/>
              <a:t> of the app on the browser. We will see the message on the browser, see the below image:</a:t>
            </a:r>
          </a:p>
          <a:p>
            <a:endParaRPr lang="en-US" dirty="0"/>
          </a:p>
          <a:p>
            <a:endParaRPr lang="en-US" dirty="0"/>
          </a:p>
          <a:p>
            <a:endParaRPr lang="en-US" dirty="0"/>
          </a:p>
          <a:p>
            <a:endParaRPr lang="en-US" dirty="0"/>
          </a:p>
          <a:p>
            <a:r>
              <a:rPr lang="en-US" dirty="0"/>
              <a:t>Now we make this action method to only be accessed from an HTTPS request, we do this by adding the [</a:t>
            </a:r>
            <a:r>
              <a:rPr lang="en-US" dirty="0" err="1"/>
              <a:t>RequireHttps</a:t>
            </a:r>
            <a:r>
              <a:rPr lang="en-US" dirty="0"/>
              <a:t>] attribute over the action method.</a:t>
            </a:r>
          </a:p>
          <a:p>
            <a:endParaRPr lang="en-US" dirty="0"/>
          </a:p>
        </p:txBody>
      </p:sp>
      <p:sp>
        <p:nvSpPr>
          <p:cNvPr id="3" name="Title 2"/>
          <p:cNvSpPr>
            <a:spLocks noGrp="1"/>
          </p:cNvSpPr>
          <p:nvPr>
            <p:ph type="title"/>
          </p:nvPr>
        </p:nvSpPr>
        <p:spPr/>
        <p:txBody>
          <a:bodyPr/>
          <a:lstStyle/>
          <a:p>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a:t>
            </a:r>
            <a:r>
              <a:rPr lang="en-US" b="0" dirty="0"/>
              <a:t> Cont..</a:t>
            </a:r>
            <a:endParaRPr lang="en-US" dirty="0"/>
          </a:p>
        </p:txBody>
      </p:sp>
      <p:pic>
        <p:nvPicPr>
          <p:cNvPr id="4" name="Picture 3"/>
          <p:cNvPicPr>
            <a:picLocks noChangeAspect="1"/>
          </p:cNvPicPr>
          <p:nvPr/>
        </p:nvPicPr>
        <p:blipFill>
          <a:blip r:embed="rId2"/>
          <a:stretch>
            <a:fillRect/>
          </a:stretch>
        </p:blipFill>
        <p:spPr>
          <a:xfrm>
            <a:off x="1481370" y="1617235"/>
            <a:ext cx="8830907" cy="1867161"/>
          </a:xfrm>
          <a:prstGeom prst="rect">
            <a:avLst/>
          </a:prstGeom>
        </p:spPr>
      </p:pic>
      <p:pic>
        <p:nvPicPr>
          <p:cNvPr id="5" name="Picture 4"/>
          <p:cNvPicPr>
            <a:picLocks noChangeAspect="1"/>
          </p:cNvPicPr>
          <p:nvPr/>
        </p:nvPicPr>
        <p:blipFill>
          <a:blip r:embed="rId3"/>
          <a:stretch>
            <a:fillRect/>
          </a:stretch>
        </p:blipFill>
        <p:spPr>
          <a:xfrm>
            <a:off x="1692841" y="4369890"/>
            <a:ext cx="8335538" cy="1486107"/>
          </a:xfrm>
          <a:prstGeom prst="rect">
            <a:avLst/>
          </a:prstGeom>
        </p:spPr>
      </p:pic>
    </p:spTree>
    <p:extLst>
      <p:ext uri="{BB962C8B-B14F-4D97-AF65-F5344CB8AC3E}">
        <p14:creationId xmlns:p14="http://schemas.microsoft.com/office/powerpoint/2010/main" val="243599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Re-run the app and once again open the non-https </a:t>
            </a:r>
            <a:r>
              <a:rPr lang="en-US" dirty="0" err="1"/>
              <a:t>url</a:t>
            </a:r>
            <a:r>
              <a:rPr lang="en-US" dirty="0"/>
              <a:t> of the app. </a:t>
            </a:r>
          </a:p>
          <a:p>
            <a:r>
              <a:rPr lang="en-US" dirty="0"/>
              <a:t>We will get another message saying – This site can’t be reached, as shown in the image given below:</a:t>
            </a:r>
          </a:p>
        </p:txBody>
      </p:sp>
      <p:sp>
        <p:nvSpPr>
          <p:cNvPr id="3" name="Title 2"/>
          <p:cNvSpPr>
            <a:spLocks noGrp="1"/>
          </p:cNvSpPr>
          <p:nvPr>
            <p:ph type="title"/>
          </p:nvPr>
        </p:nvSpPr>
        <p:spPr/>
        <p:txBody>
          <a:bodyPr/>
          <a:lstStyle/>
          <a:p>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 </a:t>
            </a:r>
            <a:r>
              <a:rPr lang="en-US" b="0" dirty="0"/>
              <a:t>Cont..</a:t>
            </a:r>
            <a:endParaRPr lang="en-US" dirty="0"/>
          </a:p>
        </p:txBody>
      </p:sp>
      <p:pic>
        <p:nvPicPr>
          <p:cNvPr id="4" name="Picture 3"/>
          <p:cNvPicPr>
            <a:picLocks noChangeAspect="1"/>
          </p:cNvPicPr>
          <p:nvPr/>
        </p:nvPicPr>
        <p:blipFill>
          <a:blip r:embed="rId2"/>
          <a:stretch>
            <a:fillRect/>
          </a:stretch>
        </p:blipFill>
        <p:spPr>
          <a:xfrm>
            <a:off x="375232" y="1952661"/>
            <a:ext cx="7826662" cy="3189707"/>
          </a:xfrm>
          <a:prstGeom prst="rect">
            <a:avLst/>
          </a:prstGeom>
        </p:spPr>
      </p:pic>
      <p:sp>
        <p:nvSpPr>
          <p:cNvPr id="5" name="Rectangle 4"/>
          <p:cNvSpPr/>
          <p:nvPr/>
        </p:nvSpPr>
        <p:spPr>
          <a:xfrm>
            <a:off x="8181315" y="1980507"/>
            <a:ext cx="3914115" cy="2862322"/>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A2A2A"/>
                </a:solidFill>
                <a:latin typeface="+mj-lt"/>
              </a:rPr>
              <a:t>The reason is because we are trying to invoke the action method with a Non-HTTPS request but the </a:t>
            </a:r>
            <a:r>
              <a:rPr lang="en-US" dirty="0">
                <a:solidFill>
                  <a:srgbClr val="333333"/>
                </a:solidFill>
                <a:latin typeface="+mj-lt"/>
              </a:rPr>
              <a:t>[</a:t>
            </a:r>
            <a:r>
              <a:rPr lang="en-US" dirty="0" err="1">
                <a:solidFill>
                  <a:srgbClr val="333333"/>
                </a:solidFill>
                <a:latin typeface="+mj-lt"/>
              </a:rPr>
              <a:t>RequireHttps</a:t>
            </a:r>
            <a:r>
              <a:rPr lang="en-US" dirty="0">
                <a:solidFill>
                  <a:srgbClr val="333333"/>
                </a:solidFill>
                <a:latin typeface="+mj-lt"/>
              </a:rPr>
              <a:t>]</a:t>
            </a:r>
            <a:r>
              <a:rPr lang="en-US" dirty="0">
                <a:solidFill>
                  <a:srgbClr val="2A2A2A"/>
                </a:solidFill>
                <a:latin typeface="+mj-lt"/>
              </a:rPr>
              <a:t> attribute blocks it.</a:t>
            </a:r>
          </a:p>
          <a:p>
            <a:pPr marL="285750" indent="-285750" algn="just">
              <a:buFont typeface="Arial" panose="020B0604020202020204" pitchFamily="34" charset="0"/>
              <a:buChar char="•"/>
            </a:pPr>
            <a:r>
              <a:rPr lang="en-US" dirty="0"/>
              <a:t>The [</a:t>
            </a:r>
            <a:r>
              <a:rPr lang="en-US" dirty="0" err="1"/>
              <a:t>RequireHttps</a:t>
            </a:r>
            <a:r>
              <a:rPr lang="en-US" dirty="0"/>
              <a:t>] built-in filter can also be applied on the controllers class. In that case all the controller’s action methods will get this attribute and they will block all non-https requests.</a:t>
            </a:r>
            <a:endParaRPr lang="en-US" dirty="0">
              <a:latin typeface="+mj-lt"/>
            </a:endParaRPr>
          </a:p>
        </p:txBody>
      </p:sp>
    </p:spTree>
    <p:extLst>
      <p:ext uri="{BB962C8B-B14F-4D97-AF65-F5344CB8AC3E}">
        <p14:creationId xmlns:p14="http://schemas.microsoft.com/office/powerpoint/2010/main" val="76030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 Controller level, all the 3 action methods will get </a:t>
            </a:r>
            <a:r>
              <a:rPr lang="en-US" dirty="0" err="1"/>
              <a:t>RequireHttps</a:t>
            </a:r>
            <a:r>
              <a:rPr lang="en-US" dirty="0"/>
              <a:t> attribute.</a:t>
            </a:r>
          </a:p>
          <a:p>
            <a:endParaRPr lang="en-US" dirty="0"/>
          </a:p>
        </p:txBody>
      </p:sp>
      <p:sp>
        <p:nvSpPr>
          <p:cNvPr id="3" name="Title 2"/>
          <p:cNvSpPr>
            <a:spLocks noGrp="1"/>
          </p:cNvSpPr>
          <p:nvPr>
            <p:ph type="title"/>
          </p:nvPr>
        </p:nvSpPr>
        <p:spPr/>
        <p:txBody>
          <a:bodyPr/>
          <a:lstStyle/>
          <a:p>
            <a:r>
              <a:rPr lang="en-US" dirty="0"/>
              <a:t>Case Study : </a:t>
            </a:r>
            <a:r>
              <a:rPr lang="en-US" b="0" dirty="0"/>
              <a:t>Built-in Filter – </a:t>
            </a:r>
            <a:r>
              <a:rPr lang="en-US" b="0" dirty="0">
                <a:solidFill>
                  <a:schemeClr val="accent6"/>
                </a:solidFill>
              </a:rPr>
              <a:t>[</a:t>
            </a:r>
            <a:r>
              <a:rPr lang="en-US" b="0" dirty="0" err="1">
                <a:solidFill>
                  <a:schemeClr val="accent6"/>
                </a:solidFill>
              </a:rPr>
              <a:t>RequireHttps</a:t>
            </a:r>
            <a:r>
              <a:rPr lang="en-US" b="0" dirty="0">
                <a:solidFill>
                  <a:schemeClr val="accent6"/>
                </a:solidFill>
              </a:rPr>
              <a:t>] </a:t>
            </a:r>
            <a:r>
              <a:rPr lang="en-US" b="0" dirty="0"/>
              <a:t>Cont..</a:t>
            </a:r>
            <a:endParaRPr lang="en-US" dirty="0"/>
          </a:p>
        </p:txBody>
      </p:sp>
      <p:pic>
        <p:nvPicPr>
          <p:cNvPr id="4" name="Picture 3"/>
          <p:cNvPicPr>
            <a:picLocks noChangeAspect="1"/>
          </p:cNvPicPr>
          <p:nvPr/>
        </p:nvPicPr>
        <p:blipFill>
          <a:blip r:embed="rId2"/>
          <a:stretch>
            <a:fillRect/>
          </a:stretch>
        </p:blipFill>
        <p:spPr>
          <a:xfrm>
            <a:off x="2878360" y="1292369"/>
            <a:ext cx="5801535" cy="4925112"/>
          </a:xfrm>
          <a:prstGeom prst="rect">
            <a:avLst/>
          </a:prstGeom>
        </p:spPr>
      </p:pic>
    </p:spTree>
    <p:extLst>
      <p:ext uri="{BB962C8B-B14F-4D97-AF65-F5344CB8AC3E}">
        <p14:creationId xmlns:p14="http://schemas.microsoft.com/office/powerpoint/2010/main" val="186367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Types of Action Filters</a:t>
            </a:r>
          </a:p>
        </p:txBody>
      </p:sp>
      <p:sp>
        <p:nvSpPr>
          <p:cNvPr id="5" name="Text Placeholder 4"/>
          <p:cNvSpPr>
            <a:spLocks noGrp="1"/>
          </p:cNvSpPr>
          <p:nvPr>
            <p:ph type="body" idx="1"/>
          </p:nvPr>
        </p:nvSpPr>
        <p:spPr/>
        <p:txBody>
          <a:bodyPr/>
          <a:lstStyle/>
          <a:p>
            <a:r>
              <a:rPr lang="en-US" dirty="0"/>
              <a:t>Section – 3.5.2</a:t>
            </a:r>
          </a:p>
        </p:txBody>
      </p:sp>
    </p:spTree>
    <p:extLst>
      <p:ext uri="{BB962C8B-B14F-4D97-AF65-F5344CB8AC3E}">
        <p14:creationId xmlns:p14="http://schemas.microsoft.com/office/powerpoint/2010/main" val="1773173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US" dirty="0"/>
              <a:t>Types of Action Filters</a:t>
            </a:r>
            <a:endParaRPr lang="en-US" b="0" dirty="0">
              <a:solidFill>
                <a:schemeClr val="accent6"/>
              </a:solidFill>
            </a:endParaRPr>
          </a:p>
        </p:txBody>
      </p:sp>
      <p:sp>
        <p:nvSpPr>
          <p:cNvPr id="5" name="Content Placeholder 1"/>
          <p:cNvSpPr>
            <a:spLocks noGrp="1"/>
          </p:cNvSpPr>
          <p:nvPr>
            <p:ph idx="1"/>
          </p:nvPr>
        </p:nvSpPr>
        <p:spPr>
          <a:xfrm>
            <a:off x="131180" y="863444"/>
            <a:ext cx="11929641" cy="5590565"/>
          </a:xfrm>
        </p:spPr>
        <p:txBody>
          <a:bodyPr/>
          <a:lstStyle/>
          <a:p>
            <a:pPr marL="457200" indent="-457200">
              <a:buFont typeface="+mj-lt"/>
              <a:buAutoNum type="arabicPeriod"/>
            </a:pPr>
            <a:r>
              <a:rPr lang="en-US" dirty="0"/>
              <a:t>Authorization Filter</a:t>
            </a:r>
          </a:p>
          <a:p>
            <a:pPr marL="457200" indent="-457200">
              <a:buFont typeface="+mj-lt"/>
              <a:buAutoNum type="arabicPeriod"/>
            </a:pPr>
            <a:r>
              <a:rPr lang="en-US" dirty="0"/>
              <a:t>Resource Filter</a:t>
            </a:r>
          </a:p>
          <a:p>
            <a:pPr marL="457200" indent="-457200">
              <a:buFont typeface="+mj-lt"/>
              <a:buAutoNum type="arabicPeriod"/>
            </a:pPr>
            <a:r>
              <a:rPr lang="en-US" dirty="0"/>
              <a:t>Action Filter</a:t>
            </a:r>
          </a:p>
          <a:p>
            <a:pPr marL="457200" indent="-457200">
              <a:buFont typeface="+mj-lt"/>
              <a:buAutoNum type="arabicPeriod"/>
            </a:pPr>
            <a:r>
              <a:rPr lang="en-US" dirty="0"/>
              <a:t>Result Filter</a:t>
            </a:r>
          </a:p>
          <a:p>
            <a:pPr marL="457200" indent="-457200">
              <a:buFont typeface="+mj-lt"/>
              <a:buAutoNum type="arabicPeriod"/>
            </a:pPr>
            <a:r>
              <a:rPr lang="en-US" dirty="0"/>
              <a:t>Exception Filter</a:t>
            </a:r>
          </a:p>
        </p:txBody>
      </p:sp>
    </p:spTree>
    <p:extLst>
      <p:ext uri="{BB962C8B-B14F-4D97-AF65-F5344CB8AC3E}">
        <p14:creationId xmlns:p14="http://schemas.microsoft.com/office/powerpoint/2010/main" val="172986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are 4 major types of filters in .NET Core. </a:t>
            </a:r>
          </a:p>
          <a:p>
            <a:r>
              <a:rPr lang="en-US" dirty="0"/>
              <a:t>These are </a:t>
            </a:r>
            <a:r>
              <a:rPr lang="en-US" b="1" dirty="0">
                <a:solidFill>
                  <a:schemeClr val="accent6"/>
                </a:solidFill>
              </a:rPr>
              <a:t>Authorization, Action, Result and Exception</a:t>
            </a:r>
            <a:r>
              <a:rPr lang="en-US" dirty="0"/>
              <a:t>. </a:t>
            </a:r>
          </a:p>
          <a:p>
            <a:r>
              <a:rPr lang="en-US" dirty="0"/>
              <a:t>A filter can work both in synchronous and asynchronous way.</a:t>
            </a:r>
          </a:p>
          <a:p>
            <a:endParaRPr lang="en-US" dirty="0"/>
          </a:p>
        </p:txBody>
      </p:sp>
      <p:sp>
        <p:nvSpPr>
          <p:cNvPr id="3" name="Title 2"/>
          <p:cNvSpPr>
            <a:spLocks noGrp="1"/>
          </p:cNvSpPr>
          <p:nvPr>
            <p:ph type="title"/>
          </p:nvPr>
        </p:nvSpPr>
        <p:spPr/>
        <p:txBody>
          <a:bodyPr/>
          <a:lstStyle/>
          <a:p>
            <a:r>
              <a:rPr lang="en-US" dirty="0"/>
              <a:t>Types of Action Filters Cont..</a:t>
            </a:r>
          </a:p>
        </p:txBody>
      </p:sp>
      <p:graphicFrame>
        <p:nvGraphicFramePr>
          <p:cNvPr id="5" name="Table 4"/>
          <p:cNvGraphicFramePr>
            <a:graphicFrameLocks noGrp="1"/>
          </p:cNvGraphicFramePr>
          <p:nvPr/>
        </p:nvGraphicFramePr>
        <p:xfrm>
          <a:off x="483858" y="2231594"/>
          <a:ext cx="11521038" cy="2931160"/>
        </p:xfrm>
        <a:graphic>
          <a:graphicData uri="http://schemas.openxmlformats.org/drawingml/2006/table">
            <a:tbl>
              <a:tblPr firstRow="1" bandRow="1">
                <a:tableStyleId>{5C22544A-7EE6-4342-B048-85BDC9FD1C3A}</a:tableStyleId>
              </a:tblPr>
              <a:tblGrid>
                <a:gridCol w="1625599">
                  <a:extLst>
                    <a:ext uri="{9D8B030D-6E8A-4147-A177-3AD203B41FA5}">
                      <a16:colId xmlns:a16="http://schemas.microsoft.com/office/drawing/2014/main" val="20000"/>
                    </a:ext>
                  </a:extLst>
                </a:gridCol>
                <a:gridCol w="3051018">
                  <a:extLst>
                    <a:ext uri="{9D8B030D-6E8A-4147-A177-3AD203B41FA5}">
                      <a16:colId xmlns:a16="http://schemas.microsoft.com/office/drawing/2014/main" val="20001"/>
                    </a:ext>
                  </a:extLst>
                </a:gridCol>
                <a:gridCol w="6844421">
                  <a:extLst>
                    <a:ext uri="{9D8B030D-6E8A-4147-A177-3AD203B41FA5}">
                      <a16:colId xmlns:a16="http://schemas.microsoft.com/office/drawing/2014/main" val="20002"/>
                    </a:ext>
                  </a:extLst>
                </a:gridCol>
              </a:tblGrid>
              <a:tr h="370840">
                <a:tc>
                  <a:txBody>
                    <a:bodyPr/>
                    <a:lstStyle/>
                    <a:p>
                      <a:pPr algn="l"/>
                      <a:r>
                        <a:rPr lang="en-US" dirty="0">
                          <a:effectLst/>
                        </a:rPr>
                        <a:t>Filter</a:t>
                      </a:r>
                    </a:p>
                  </a:txBody>
                  <a:tcPr/>
                </a:tc>
                <a:tc>
                  <a:txBody>
                    <a:bodyPr/>
                    <a:lstStyle/>
                    <a:p>
                      <a:pPr algn="l"/>
                      <a:r>
                        <a:rPr lang="en-US">
                          <a:effectLst/>
                        </a:rPr>
                        <a:t>Interfaces that contains them</a:t>
                      </a:r>
                    </a:p>
                  </a:txBody>
                  <a:tcPr/>
                </a:tc>
                <a:tc>
                  <a:txBody>
                    <a:bodyPr/>
                    <a:lstStyle/>
                    <a:p>
                      <a:pPr algn="l"/>
                      <a:r>
                        <a:rPr lang="en-US" dirty="0">
                          <a:effectLst/>
                        </a:rPr>
                        <a:t>Description</a:t>
                      </a:r>
                    </a:p>
                  </a:txBody>
                  <a:tcPr/>
                </a:tc>
                <a:extLst>
                  <a:ext uri="{0D108BD9-81ED-4DB2-BD59-A6C34878D82A}">
                    <a16:rowId xmlns:a16="http://schemas.microsoft.com/office/drawing/2014/main" val="10000"/>
                  </a:ext>
                </a:extLst>
              </a:tr>
              <a:tr h="370840">
                <a:tc>
                  <a:txBody>
                    <a:bodyPr/>
                    <a:lstStyle/>
                    <a:p>
                      <a:r>
                        <a:rPr lang="en-US">
                          <a:effectLst/>
                        </a:rPr>
                        <a:t>Authorization</a:t>
                      </a:r>
                    </a:p>
                  </a:txBody>
                  <a:tcPr/>
                </a:tc>
                <a:tc>
                  <a:txBody>
                    <a:bodyPr/>
                    <a:lstStyle/>
                    <a:p>
                      <a:r>
                        <a:rPr lang="en-US">
                          <a:effectLst/>
                        </a:rPr>
                        <a:t>IAuthorizationFilter, IAsyncAuthorizationFilter</a:t>
                      </a:r>
                    </a:p>
                  </a:txBody>
                  <a:tcPr/>
                </a:tc>
                <a:tc>
                  <a:txBody>
                    <a:bodyPr/>
                    <a:lstStyle/>
                    <a:p>
                      <a:r>
                        <a:rPr lang="en-US" dirty="0">
                          <a:effectLst/>
                        </a:rPr>
                        <a:t>Used to apply authorization and security policy</a:t>
                      </a:r>
                    </a:p>
                  </a:txBody>
                  <a:tcPr/>
                </a:tc>
                <a:extLst>
                  <a:ext uri="{0D108BD9-81ED-4DB2-BD59-A6C34878D82A}">
                    <a16:rowId xmlns:a16="http://schemas.microsoft.com/office/drawing/2014/main" val="10001"/>
                  </a:ext>
                </a:extLst>
              </a:tr>
              <a:tr h="370840">
                <a:tc>
                  <a:txBody>
                    <a:bodyPr/>
                    <a:lstStyle/>
                    <a:p>
                      <a:r>
                        <a:rPr lang="en-US" dirty="0">
                          <a:effectLst/>
                        </a:rPr>
                        <a:t>Action</a:t>
                      </a:r>
                    </a:p>
                  </a:txBody>
                  <a:tcPr/>
                </a:tc>
                <a:tc>
                  <a:txBody>
                    <a:bodyPr/>
                    <a:lstStyle/>
                    <a:p>
                      <a:r>
                        <a:rPr lang="en-US" dirty="0" err="1">
                          <a:effectLst/>
                        </a:rPr>
                        <a:t>IActionFilter</a:t>
                      </a:r>
                      <a:r>
                        <a:rPr lang="en-US" dirty="0">
                          <a:effectLst/>
                        </a:rPr>
                        <a:t>,</a:t>
                      </a:r>
                    </a:p>
                    <a:p>
                      <a:r>
                        <a:rPr lang="en-US" dirty="0" err="1">
                          <a:effectLst/>
                        </a:rPr>
                        <a:t>IAsyncActionFilter</a:t>
                      </a:r>
                      <a:endParaRPr lang="en-US" dirty="0">
                        <a:effectLst/>
                      </a:endParaRPr>
                    </a:p>
                  </a:txBody>
                  <a:tcPr/>
                </a:tc>
                <a:tc>
                  <a:txBody>
                    <a:bodyPr/>
                    <a:lstStyle/>
                    <a:p>
                      <a:r>
                        <a:rPr lang="en-US" dirty="0">
                          <a:effectLst/>
                        </a:rPr>
                        <a:t>Used to perform a specify work immediately before or after an action method is performed</a:t>
                      </a:r>
                    </a:p>
                  </a:txBody>
                  <a:tcPr/>
                </a:tc>
                <a:extLst>
                  <a:ext uri="{0D108BD9-81ED-4DB2-BD59-A6C34878D82A}">
                    <a16:rowId xmlns:a16="http://schemas.microsoft.com/office/drawing/2014/main" val="10002"/>
                  </a:ext>
                </a:extLst>
              </a:tr>
              <a:tr h="370840">
                <a:tc>
                  <a:txBody>
                    <a:bodyPr/>
                    <a:lstStyle/>
                    <a:p>
                      <a:r>
                        <a:rPr lang="en-US">
                          <a:effectLst/>
                        </a:rPr>
                        <a:t>Result</a:t>
                      </a:r>
                    </a:p>
                  </a:txBody>
                  <a:tcPr/>
                </a:tc>
                <a:tc>
                  <a:txBody>
                    <a:bodyPr/>
                    <a:lstStyle/>
                    <a:p>
                      <a:r>
                        <a:rPr lang="en-US" dirty="0" err="1">
                          <a:effectLst/>
                        </a:rPr>
                        <a:t>IResultFilter</a:t>
                      </a:r>
                      <a:r>
                        <a:rPr lang="en-US" dirty="0">
                          <a:effectLst/>
                        </a:rPr>
                        <a:t>, </a:t>
                      </a:r>
                    </a:p>
                    <a:p>
                      <a:r>
                        <a:rPr lang="en-US" dirty="0" err="1">
                          <a:effectLst/>
                        </a:rPr>
                        <a:t>IAsyncResultFilter</a:t>
                      </a:r>
                      <a:endParaRPr lang="en-US" dirty="0">
                        <a:effectLst/>
                      </a:endParaRPr>
                    </a:p>
                  </a:txBody>
                  <a:tcPr/>
                </a:tc>
                <a:tc>
                  <a:txBody>
                    <a:bodyPr/>
                    <a:lstStyle/>
                    <a:p>
                      <a:r>
                        <a:rPr lang="en-US" dirty="0">
                          <a:effectLst/>
                        </a:rPr>
                        <a:t>Used to perform a specify work immediately before or after the result from an action method is processed</a:t>
                      </a:r>
                    </a:p>
                  </a:txBody>
                  <a:tcPr/>
                </a:tc>
                <a:extLst>
                  <a:ext uri="{0D108BD9-81ED-4DB2-BD59-A6C34878D82A}">
                    <a16:rowId xmlns:a16="http://schemas.microsoft.com/office/drawing/2014/main" val="10003"/>
                  </a:ext>
                </a:extLst>
              </a:tr>
              <a:tr h="370840">
                <a:tc>
                  <a:txBody>
                    <a:bodyPr/>
                    <a:lstStyle/>
                    <a:p>
                      <a:r>
                        <a:rPr lang="en-US">
                          <a:effectLst/>
                        </a:rPr>
                        <a:t>Exception</a:t>
                      </a:r>
                    </a:p>
                  </a:txBody>
                  <a:tcPr/>
                </a:tc>
                <a:tc>
                  <a:txBody>
                    <a:bodyPr/>
                    <a:lstStyle/>
                    <a:p>
                      <a:r>
                        <a:rPr lang="en-US" dirty="0" err="1">
                          <a:effectLst/>
                        </a:rPr>
                        <a:t>IExceptionFilter</a:t>
                      </a:r>
                      <a:r>
                        <a:rPr lang="en-US" dirty="0">
                          <a:effectLst/>
                        </a:rPr>
                        <a:t>, </a:t>
                      </a:r>
                    </a:p>
                    <a:p>
                      <a:r>
                        <a:rPr lang="en-US" dirty="0" err="1">
                          <a:effectLst/>
                        </a:rPr>
                        <a:t>IAsyncExceptionFilter</a:t>
                      </a:r>
                      <a:endParaRPr lang="en-US" dirty="0">
                        <a:effectLst/>
                      </a:endParaRPr>
                    </a:p>
                  </a:txBody>
                  <a:tcPr/>
                </a:tc>
                <a:tc>
                  <a:txBody>
                    <a:bodyPr/>
                    <a:lstStyle/>
                    <a:p>
                      <a:r>
                        <a:rPr lang="en-US" dirty="0">
                          <a:effectLst/>
                        </a:rPr>
                        <a:t>Used to handle exceptions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089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3876" y="1544969"/>
            <a:ext cx="4238625" cy="3667125"/>
          </a:xfrm>
        </p:spPr>
      </p:pic>
      <p:sp>
        <p:nvSpPr>
          <p:cNvPr id="3" name="Title 2"/>
          <p:cNvSpPr>
            <a:spLocks noGrp="1"/>
          </p:cNvSpPr>
          <p:nvPr>
            <p:ph type="title"/>
          </p:nvPr>
        </p:nvSpPr>
        <p:spPr/>
        <p:txBody>
          <a:bodyPr/>
          <a:lstStyle/>
          <a:p>
            <a:r>
              <a:rPr lang="en-US" dirty="0"/>
              <a:t>Execution order of Filters</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84995" y="892097"/>
            <a:ext cx="2204707" cy="5556458"/>
          </a:xfrm>
          <a:prstGeom prst="rect">
            <a:avLst/>
          </a:prstGeom>
          <a:ln>
            <a:solidFill>
              <a:schemeClr val="tx1"/>
            </a:solidFill>
          </a:ln>
        </p:spPr>
      </p:pic>
      <p:sp>
        <p:nvSpPr>
          <p:cNvPr id="6" name="Rectangle 5"/>
          <p:cNvSpPr/>
          <p:nvPr/>
        </p:nvSpPr>
        <p:spPr>
          <a:xfrm>
            <a:off x="2776395" y="1622027"/>
            <a:ext cx="4819462" cy="3046988"/>
          </a:xfrm>
          <a:prstGeom prst="rect">
            <a:avLst/>
          </a:prstGeom>
        </p:spPr>
        <p:txBody>
          <a:bodyPr wrap="square">
            <a:spAutoFit/>
          </a:bodyPr>
          <a:lstStyle/>
          <a:p>
            <a:pPr algn="just">
              <a:buFont typeface="+mj-lt"/>
              <a:buAutoNum type="arabicPeriod"/>
            </a:pPr>
            <a:endParaRPr lang="en-US" sz="2400" b="1" dirty="0">
              <a:solidFill>
                <a:srgbClr val="2A2A2A"/>
              </a:solidFill>
              <a:latin typeface="+mj-lt"/>
            </a:endParaRPr>
          </a:p>
          <a:p>
            <a:pPr marL="457200" indent="-457200" algn="just">
              <a:buFont typeface="+mj-lt"/>
              <a:buAutoNum type="arabicPeriod"/>
            </a:pPr>
            <a:r>
              <a:rPr lang="en-US" sz="2400" b="1" dirty="0">
                <a:solidFill>
                  <a:srgbClr val="2A2A2A"/>
                </a:solidFill>
                <a:latin typeface="+mj-lt"/>
              </a:rPr>
              <a:t>Authorization Filters</a:t>
            </a:r>
            <a:r>
              <a:rPr lang="en-US" sz="2400" dirty="0">
                <a:solidFill>
                  <a:srgbClr val="2A2A2A"/>
                </a:solidFill>
                <a:latin typeface="+mj-lt"/>
              </a:rPr>
              <a:t> are the first to execute.</a:t>
            </a:r>
          </a:p>
          <a:p>
            <a:pPr marL="457200" indent="-457200" algn="just">
              <a:buFont typeface="+mj-lt"/>
              <a:buAutoNum type="arabicPeriod"/>
            </a:pPr>
            <a:r>
              <a:rPr lang="en-US" sz="2400" dirty="0">
                <a:solidFill>
                  <a:srgbClr val="2A2A2A"/>
                </a:solidFill>
                <a:latin typeface="+mj-lt"/>
              </a:rPr>
              <a:t>Next comes the </a:t>
            </a:r>
            <a:r>
              <a:rPr lang="en-US" sz="2400" b="1" dirty="0">
                <a:solidFill>
                  <a:srgbClr val="2A2A2A"/>
                </a:solidFill>
                <a:latin typeface="+mj-lt"/>
              </a:rPr>
              <a:t>Action Filters</a:t>
            </a:r>
            <a:r>
              <a:rPr lang="en-US" sz="2400" dirty="0">
                <a:solidFill>
                  <a:srgbClr val="2A2A2A"/>
                </a:solidFill>
                <a:latin typeface="+mj-lt"/>
              </a:rPr>
              <a:t>.</a:t>
            </a:r>
          </a:p>
          <a:p>
            <a:pPr marL="457200" indent="-457200" algn="just">
              <a:buFont typeface="+mj-lt"/>
              <a:buAutoNum type="arabicPeriod"/>
            </a:pPr>
            <a:r>
              <a:rPr lang="en-US" sz="2400" dirty="0">
                <a:solidFill>
                  <a:srgbClr val="2A2A2A"/>
                </a:solidFill>
                <a:latin typeface="+mj-lt"/>
              </a:rPr>
              <a:t>At the last the </a:t>
            </a:r>
            <a:r>
              <a:rPr lang="en-US" sz="2400" b="1" dirty="0">
                <a:solidFill>
                  <a:srgbClr val="2A2A2A"/>
                </a:solidFill>
                <a:latin typeface="+mj-lt"/>
              </a:rPr>
              <a:t>Result Filters</a:t>
            </a:r>
            <a:r>
              <a:rPr lang="en-US" sz="2400" dirty="0">
                <a:solidFill>
                  <a:srgbClr val="2A2A2A"/>
                </a:solidFill>
                <a:latin typeface="+mj-lt"/>
              </a:rPr>
              <a:t> are executed.</a:t>
            </a:r>
          </a:p>
          <a:p>
            <a:pPr algn="just"/>
            <a:r>
              <a:rPr lang="en-US" sz="2400" dirty="0">
                <a:solidFill>
                  <a:srgbClr val="2A2A2A"/>
                </a:solidFill>
                <a:latin typeface="+mj-lt"/>
              </a:rPr>
              <a:t>The </a:t>
            </a:r>
            <a:r>
              <a:rPr lang="en-US" sz="2400" b="1" dirty="0">
                <a:solidFill>
                  <a:srgbClr val="2A2A2A"/>
                </a:solidFill>
                <a:latin typeface="+mj-lt"/>
              </a:rPr>
              <a:t>Exception Filters</a:t>
            </a:r>
            <a:r>
              <a:rPr lang="en-US" sz="2400" dirty="0">
                <a:solidFill>
                  <a:srgbClr val="2A2A2A"/>
                </a:solidFill>
                <a:latin typeface="+mj-lt"/>
              </a:rPr>
              <a:t> are executed only when exceptions occur.</a:t>
            </a:r>
            <a:endParaRPr lang="en-US" sz="2400" b="0" i="0" dirty="0">
              <a:solidFill>
                <a:srgbClr val="2A2A2A"/>
              </a:solidFill>
              <a:effectLst/>
              <a:latin typeface="+mj-lt"/>
            </a:endParaRPr>
          </a:p>
        </p:txBody>
      </p:sp>
    </p:spTree>
    <p:extLst>
      <p:ext uri="{BB962C8B-B14F-4D97-AF65-F5344CB8AC3E}">
        <p14:creationId xmlns:p14="http://schemas.microsoft.com/office/powerpoint/2010/main" val="5985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Authorization Filters are used to authorize a user to access a resource. </a:t>
            </a:r>
          </a:p>
          <a:p>
            <a:r>
              <a:rPr lang="en-US" dirty="0"/>
              <a:t>Authorization filters are applied to a controller or an action method using the </a:t>
            </a:r>
            <a:r>
              <a:rPr lang="en-US" b="1" dirty="0"/>
              <a:t>[Authorize] </a:t>
            </a:r>
            <a:r>
              <a:rPr lang="en-US" dirty="0"/>
              <a:t>decoration.</a:t>
            </a:r>
          </a:p>
          <a:p>
            <a:r>
              <a:rPr lang="en-US" dirty="0"/>
              <a:t>Authorization filters are contained by </a:t>
            </a:r>
            <a:r>
              <a:rPr lang="en-US" dirty="0" err="1">
                <a:solidFill>
                  <a:schemeClr val="accent6"/>
                </a:solidFill>
              </a:rPr>
              <a:t>IAuthorizationFilter</a:t>
            </a:r>
            <a:r>
              <a:rPr lang="en-US" dirty="0">
                <a:solidFill>
                  <a:schemeClr val="accent6"/>
                </a:solidFill>
              </a:rPr>
              <a:t> </a:t>
            </a:r>
            <a:r>
              <a:rPr lang="en-US" dirty="0"/>
              <a:t>and </a:t>
            </a:r>
            <a:r>
              <a:rPr lang="en-US" dirty="0" err="1">
                <a:solidFill>
                  <a:schemeClr val="accent6"/>
                </a:solidFill>
              </a:rPr>
              <a:t>IAsyncAuthorizationFilter</a:t>
            </a:r>
            <a:r>
              <a:rPr lang="en-US" dirty="0">
                <a:solidFill>
                  <a:schemeClr val="accent6"/>
                </a:solidFill>
              </a:rPr>
              <a:t> </a:t>
            </a:r>
            <a:r>
              <a:rPr lang="en-US" dirty="0"/>
              <a:t>interfaces.</a:t>
            </a:r>
          </a:p>
          <a:p>
            <a:r>
              <a:rPr lang="en-US" dirty="0"/>
              <a:t>Authorization filters implement the </a:t>
            </a:r>
            <a:r>
              <a:rPr lang="en-US" dirty="0" err="1"/>
              <a:t>IAuthorizationFilter</a:t>
            </a:r>
            <a:r>
              <a:rPr lang="en-US" dirty="0"/>
              <a:t> interface which has one method, </a:t>
            </a:r>
            <a:r>
              <a:rPr lang="en-US" b="1" dirty="0" err="1">
                <a:solidFill>
                  <a:schemeClr val="accent6"/>
                </a:solidFill>
              </a:rPr>
              <a:t>OnAuthorization</a:t>
            </a:r>
            <a:r>
              <a:rPr lang="en-US" b="1" dirty="0">
                <a:solidFill>
                  <a:schemeClr val="accent6"/>
                </a:solidFill>
              </a:rPr>
              <a:t>().</a:t>
            </a:r>
          </a:p>
          <a:p>
            <a:r>
              <a:rPr lang="en-US" dirty="0"/>
              <a:t>The </a:t>
            </a:r>
            <a:r>
              <a:rPr lang="en-US" b="1" dirty="0"/>
              <a:t>Authorization Filters</a:t>
            </a:r>
            <a:r>
              <a:rPr lang="en-US" dirty="0"/>
              <a:t> are used for authorization purpose and creating </a:t>
            </a:r>
            <a:r>
              <a:rPr lang="en-US" b="1" dirty="0"/>
              <a:t>security policy</a:t>
            </a:r>
            <a:r>
              <a:rPr lang="en-US" dirty="0"/>
              <a:t>. These filters run first in the pipeline.</a:t>
            </a:r>
          </a:p>
          <a:p>
            <a:endParaRPr lang="en-US" dirty="0"/>
          </a:p>
        </p:txBody>
      </p:sp>
      <p:sp>
        <p:nvSpPr>
          <p:cNvPr id="3" name="Title 2"/>
          <p:cNvSpPr>
            <a:spLocks noGrp="1"/>
          </p:cNvSpPr>
          <p:nvPr>
            <p:ph type="title"/>
          </p:nvPr>
        </p:nvSpPr>
        <p:spPr/>
        <p:txBody>
          <a:bodyPr/>
          <a:lstStyle/>
          <a:p>
            <a:r>
              <a:rPr lang="en-US" dirty="0"/>
              <a:t>1. Authorization Filters</a:t>
            </a:r>
          </a:p>
        </p:txBody>
      </p:sp>
      <p:pic>
        <p:nvPicPr>
          <p:cNvPr id="4" name="Picture 3"/>
          <p:cNvPicPr>
            <a:picLocks noChangeAspect="1"/>
          </p:cNvPicPr>
          <p:nvPr/>
        </p:nvPicPr>
        <p:blipFill>
          <a:blip r:embed="rId2"/>
          <a:stretch>
            <a:fillRect/>
          </a:stretch>
        </p:blipFill>
        <p:spPr>
          <a:xfrm>
            <a:off x="6569598" y="4182701"/>
            <a:ext cx="5495651" cy="2381061"/>
          </a:xfrm>
          <a:prstGeom prst="rect">
            <a:avLst/>
          </a:prstGeom>
        </p:spPr>
      </p:pic>
    </p:spTree>
    <p:extLst>
      <p:ext uri="{BB962C8B-B14F-4D97-AF65-F5344CB8AC3E}">
        <p14:creationId xmlns:p14="http://schemas.microsoft.com/office/powerpoint/2010/main" val="42005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7334" y="854419"/>
            <a:ext cx="6217480" cy="3672313"/>
          </a:xfrm>
          <a:prstGeom prst="rect">
            <a:avLst/>
          </a:prstGeom>
        </p:spPr>
      </p:pic>
      <p:sp>
        <p:nvSpPr>
          <p:cNvPr id="3" name="Title 2"/>
          <p:cNvSpPr>
            <a:spLocks noGrp="1"/>
          </p:cNvSpPr>
          <p:nvPr>
            <p:ph type="title"/>
          </p:nvPr>
        </p:nvSpPr>
        <p:spPr/>
        <p:txBody>
          <a:bodyPr/>
          <a:lstStyle/>
          <a:p>
            <a:r>
              <a:rPr lang="en-US" dirty="0"/>
              <a:t>1. Authorization Filters - Example</a:t>
            </a:r>
          </a:p>
        </p:txBody>
      </p:sp>
      <p:pic>
        <p:nvPicPr>
          <p:cNvPr id="5" name="Picture 4"/>
          <p:cNvPicPr>
            <a:picLocks noChangeAspect="1"/>
          </p:cNvPicPr>
          <p:nvPr/>
        </p:nvPicPr>
        <p:blipFill>
          <a:blip r:embed="rId3"/>
          <a:stretch>
            <a:fillRect/>
          </a:stretch>
        </p:blipFill>
        <p:spPr>
          <a:xfrm>
            <a:off x="6494968" y="854420"/>
            <a:ext cx="5627614" cy="3689380"/>
          </a:xfrm>
          <a:prstGeom prst="rect">
            <a:avLst/>
          </a:prstGeom>
        </p:spPr>
      </p:pic>
      <p:sp>
        <p:nvSpPr>
          <p:cNvPr id="12" name="Rectangle 11"/>
          <p:cNvSpPr/>
          <p:nvPr/>
        </p:nvSpPr>
        <p:spPr>
          <a:xfrm>
            <a:off x="2245259" y="2091350"/>
            <a:ext cx="2272420" cy="2353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28914" y="2254313"/>
            <a:ext cx="1124139" cy="2157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09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Tag Helpers are classes written in C# but are attached to HTML elements in order to run server-side code from Razor view.</a:t>
            </a:r>
          </a:p>
          <a:p>
            <a:r>
              <a:rPr lang="en-US" dirty="0"/>
              <a:t>It enable </a:t>
            </a:r>
            <a:r>
              <a:rPr lang="en-US" b="1" dirty="0"/>
              <a:t>server-side code to participate in creating and rendering HTML elements </a:t>
            </a:r>
            <a:r>
              <a:rPr lang="en-US" dirty="0"/>
              <a:t>in Razor files. </a:t>
            </a:r>
          </a:p>
          <a:p>
            <a:r>
              <a:rPr lang="en-US" dirty="0"/>
              <a:t>There are many built-in Tag Helpers for common tasks, such as creating forms, links, loading assets etc. </a:t>
            </a:r>
          </a:p>
          <a:p>
            <a:r>
              <a:rPr lang="en-US" dirty="0"/>
              <a:t>Tag Helpers are authored in C#, and they target HTML elements based on the element name, the attribute name, or the parent tag.</a:t>
            </a:r>
          </a:p>
          <a:p>
            <a:r>
              <a:rPr lang="en-US" dirty="0"/>
              <a:t>For example, the built-in </a:t>
            </a:r>
            <a:r>
              <a:rPr lang="en-US" dirty="0" err="1"/>
              <a:t>LabelTagHelper</a:t>
            </a:r>
            <a:r>
              <a:rPr lang="en-US" dirty="0"/>
              <a:t> can target the HTML &lt;label&gt; element when the </a:t>
            </a:r>
            <a:r>
              <a:rPr lang="en-US" dirty="0" err="1"/>
              <a:t>LabelTagHelper</a:t>
            </a:r>
            <a:r>
              <a:rPr lang="en-US" dirty="0"/>
              <a:t> attributes are applied.</a:t>
            </a:r>
          </a:p>
          <a:p>
            <a:r>
              <a:rPr lang="en-US" dirty="0"/>
              <a:t>If you are familiar with HTML Helpers, </a:t>
            </a:r>
            <a:r>
              <a:rPr lang="en-US" b="1" dirty="0"/>
              <a:t>Tag Helpers reduce the explicit transitions between HTML and C# in Razor views</a:t>
            </a:r>
            <a:r>
              <a:rPr lang="en-US" dirty="0"/>
              <a:t>.</a:t>
            </a:r>
          </a:p>
          <a:p>
            <a:endParaRPr lang="en-US" dirty="0"/>
          </a:p>
        </p:txBody>
      </p:sp>
      <p:sp>
        <p:nvSpPr>
          <p:cNvPr id="3" name="Title 2"/>
          <p:cNvSpPr>
            <a:spLocks noGrp="1"/>
          </p:cNvSpPr>
          <p:nvPr>
            <p:ph type="title"/>
          </p:nvPr>
        </p:nvSpPr>
        <p:spPr/>
        <p:txBody>
          <a:bodyPr/>
          <a:lstStyle/>
          <a:p>
            <a:r>
              <a:rPr lang="en-US" dirty="0"/>
              <a:t>Tag Helpers</a:t>
            </a:r>
          </a:p>
        </p:txBody>
      </p:sp>
    </p:spTree>
    <p:extLst>
      <p:ext uri="{BB962C8B-B14F-4D97-AF65-F5344CB8AC3E}">
        <p14:creationId xmlns:p14="http://schemas.microsoft.com/office/powerpoint/2010/main" val="8537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Action filters are one of the most commonly used filters to perform additional data processing, or manipulating the return values or cancelling the execution of action or modifying the view structure at run time.</a:t>
            </a:r>
          </a:p>
          <a:p>
            <a:r>
              <a:rPr lang="en-US" dirty="0"/>
              <a:t>Action Filters in ASP.NET Core are attributes that allow you to add logic that runs before and after the execution of individual action methods in your controllers. </a:t>
            </a:r>
          </a:p>
          <a:p>
            <a:r>
              <a:rPr lang="en-US" dirty="0"/>
              <a:t>These filters are used to perform tasks such as logging, input validation, modifying the action result, and more.</a:t>
            </a:r>
          </a:p>
          <a:p>
            <a:r>
              <a:rPr lang="en-US" dirty="0"/>
              <a:t>The </a:t>
            </a:r>
            <a:r>
              <a:rPr lang="en-US" b="1" dirty="0"/>
              <a:t>Action Filters</a:t>
            </a:r>
            <a:r>
              <a:rPr lang="en-US" dirty="0"/>
              <a:t> are executed before and after an action method is executed. </a:t>
            </a:r>
          </a:p>
          <a:p>
            <a:r>
              <a:rPr lang="en-US" dirty="0"/>
              <a:t>They are second in the order of execution in the filter pipeline i.e. are executed after the Authorization Filters.</a:t>
            </a:r>
          </a:p>
          <a:p>
            <a:pPr fontAlgn="base"/>
            <a:r>
              <a:rPr lang="en-US" dirty="0"/>
              <a:t>It can change the arguments passed into an action.</a:t>
            </a:r>
          </a:p>
          <a:p>
            <a:pPr fontAlgn="base"/>
            <a:r>
              <a:rPr lang="en-US" dirty="0"/>
              <a:t>It can change the result returned from the action.</a:t>
            </a:r>
          </a:p>
          <a:p>
            <a:pPr fontAlgn="base"/>
            <a:r>
              <a:rPr lang="en-US" dirty="0"/>
              <a:t>These are not supported in Razor Pages.</a:t>
            </a:r>
          </a:p>
          <a:p>
            <a:endParaRPr lang="en-US" dirty="0"/>
          </a:p>
        </p:txBody>
      </p:sp>
      <p:sp>
        <p:nvSpPr>
          <p:cNvPr id="3" name="Title 2"/>
          <p:cNvSpPr>
            <a:spLocks noGrp="1"/>
          </p:cNvSpPr>
          <p:nvPr>
            <p:ph type="title"/>
          </p:nvPr>
        </p:nvSpPr>
        <p:spPr/>
        <p:txBody>
          <a:bodyPr/>
          <a:lstStyle/>
          <a:p>
            <a:r>
              <a:rPr lang="en-US" dirty="0"/>
              <a:t>2. Action Filters</a:t>
            </a:r>
          </a:p>
        </p:txBody>
      </p:sp>
    </p:spTree>
    <p:extLst>
      <p:ext uri="{BB962C8B-B14F-4D97-AF65-F5344CB8AC3E}">
        <p14:creationId xmlns:p14="http://schemas.microsoft.com/office/powerpoint/2010/main" val="11530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2. Action Filters - Example</a:t>
            </a:r>
          </a:p>
        </p:txBody>
      </p:sp>
      <p:pic>
        <p:nvPicPr>
          <p:cNvPr id="4" name="Picture 3"/>
          <p:cNvPicPr>
            <a:picLocks noChangeAspect="1"/>
          </p:cNvPicPr>
          <p:nvPr/>
        </p:nvPicPr>
        <p:blipFill>
          <a:blip r:embed="rId2"/>
          <a:stretch>
            <a:fillRect/>
          </a:stretch>
        </p:blipFill>
        <p:spPr>
          <a:xfrm>
            <a:off x="129405" y="843685"/>
            <a:ext cx="10110064" cy="5591448"/>
          </a:xfrm>
          <a:prstGeom prst="rect">
            <a:avLst/>
          </a:prstGeom>
        </p:spPr>
      </p:pic>
      <p:sp>
        <p:nvSpPr>
          <p:cNvPr id="5" name="Rectangle 4"/>
          <p:cNvSpPr/>
          <p:nvPr/>
        </p:nvSpPr>
        <p:spPr>
          <a:xfrm>
            <a:off x="6065821" y="1491620"/>
            <a:ext cx="5975287" cy="1200329"/>
          </a:xfrm>
          <a:prstGeom prst="rect">
            <a:avLst/>
          </a:prstGeom>
        </p:spPr>
        <p:txBody>
          <a:bodyPr wrap="square">
            <a:spAutoFit/>
          </a:bodyPr>
          <a:lstStyle/>
          <a:p>
            <a:pPr algn="just"/>
            <a:r>
              <a:rPr lang="en-US" dirty="0"/>
              <a:t>When we apply an Action Filter on an Action method, the </a:t>
            </a:r>
            <a:r>
              <a:rPr lang="en-US" b="1" dirty="0" err="1"/>
              <a:t>OnActionExecuting</a:t>
            </a:r>
            <a:r>
              <a:rPr lang="en-US" dirty="0"/>
              <a:t> method is called just before the action method is invoked, and the </a:t>
            </a:r>
            <a:r>
              <a:rPr lang="en-US" b="1" dirty="0" err="1"/>
              <a:t>OnActionExecuted</a:t>
            </a:r>
            <a:r>
              <a:rPr lang="en-US" dirty="0"/>
              <a:t> method is called just after the action method has finished execution.</a:t>
            </a:r>
            <a:endParaRPr lang="en-US" dirty="0">
              <a:latin typeface="+mj-lt"/>
            </a:endParaRPr>
          </a:p>
        </p:txBody>
      </p:sp>
      <p:sp>
        <p:nvSpPr>
          <p:cNvPr id="6" name="Rectangle 5"/>
          <p:cNvSpPr/>
          <p:nvPr/>
        </p:nvSpPr>
        <p:spPr>
          <a:xfrm>
            <a:off x="4597650" y="2399168"/>
            <a:ext cx="1296155" cy="2248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61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Result filters are only executed when an action or action filter produces an action result.</a:t>
            </a:r>
          </a:p>
          <a:p>
            <a:r>
              <a:rPr lang="en-US" dirty="0"/>
              <a:t>Result filters are not executed when: An authorization filter or resource filter short-circuits the pipeline.</a:t>
            </a:r>
          </a:p>
          <a:p>
            <a:r>
              <a:rPr lang="en-US" dirty="0"/>
              <a:t>Result filters run code immediately before and after the execution of action results. </a:t>
            </a:r>
          </a:p>
          <a:p>
            <a:r>
              <a:rPr lang="en-US" b="1" dirty="0"/>
              <a:t>They run only when the action method has executed successfully.</a:t>
            </a:r>
            <a:r>
              <a:rPr lang="en-US" dirty="0"/>
              <a:t> </a:t>
            </a:r>
          </a:p>
          <a:p>
            <a:r>
              <a:rPr lang="en-US" dirty="0"/>
              <a:t>They are useful for logic that must surround view or formatter execution.</a:t>
            </a:r>
          </a:p>
          <a:p>
            <a:r>
              <a:rPr lang="en-US" dirty="0"/>
              <a:t>Two important methods are there with result filters.</a:t>
            </a:r>
          </a:p>
          <a:p>
            <a:pPr lvl="1" fontAlgn="base"/>
            <a:r>
              <a:rPr lang="en-US" b="1" dirty="0" err="1"/>
              <a:t>OnResultExecuting</a:t>
            </a:r>
            <a:r>
              <a:rPr lang="en-US" b="1" dirty="0"/>
              <a:t>:</a:t>
            </a:r>
            <a:r>
              <a:rPr lang="en-US" dirty="0"/>
              <a:t> This method is called before the result is executed, allowing us to perform actions or modifications before the result is sent to the client.</a:t>
            </a:r>
          </a:p>
          <a:p>
            <a:pPr lvl="1" fontAlgn="base"/>
            <a:r>
              <a:rPr lang="en-US" b="1" dirty="0" err="1"/>
              <a:t>OnResultExecuted</a:t>
            </a:r>
            <a:r>
              <a:rPr lang="en-US" b="1" dirty="0"/>
              <a:t>:</a:t>
            </a:r>
            <a:r>
              <a:rPr lang="en-US" dirty="0"/>
              <a:t> This method is called after the result has been executed, allowing us to perform actions or modifications after the result has been sent to the client.</a:t>
            </a:r>
          </a:p>
          <a:p>
            <a:pPr lvl="1"/>
            <a:endParaRPr lang="en-US" dirty="0"/>
          </a:p>
        </p:txBody>
      </p:sp>
      <p:sp>
        <p:nvSpPr>
          <p:cNvPr id="3" name="Title 2"/>
          <p:cNvSpPr>
            <a:spLocks noGrp="1"/>
          </p:cNvSpPr>
          <p:nvPr>
            <p:ph type="title"/>
          </p:nvPr>
        </p:nvSpPr>
        <p:spPr/>
        <p:txBody>
          <a:bodyPr/>
          <a:lstStyle/>
          <a:p>
            <a:r>
              <a:rPr lang="en-US" dirty="0"/>
              <a:t>3. Result Filters</a:t>
            </a:r>
          </a:p>
        </p:txBody>
      </p:sp>
    </p:spTree>
    <p:extLst>
      <p:ext uri="{BB962C8B-B14F-4D97-AF65-F5344CB8AC3E}">
        <p14:creationId xmlns:p14="http://schemas.microsoft.com/office/powerpoint/2010/main" val="15503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145" y="858676"/>
            <a:ext cx="7281752" cy="3437394"/>
          </a:xfrm>
          <a:prstGeom prst="rect">
            <a:avLst/>
          </a:prstGeom>
        </p:spPr>
      </p:pic>
      <p:sp>
        <p:nvSpPr>
          <p:cNvPr id="3" name="Title 2"/>
          <p:cNvSpPr>
            <a:spLocks noGrp="1"/>
          </p:cNvSpPr>
          <p:nvPr>
            <p:ph type="title"/>
          </p:nvPr>
        </p:nvSpPr>
        <p:spPr/>
        <p:txBody>
          <a:bodyPr/>
          <a:lstStyle/>
          <a:p>
            <a:r>
              <a:rPr lang="en-US" dirty="0"/>
              <a:t>3. Result Filters - Example</a:t>
            </a:r>
          </a:p>
        </p:txBody>
      </p:sp>
      <p:pic>
        <p:nvPicPr>
          <p:cNvPr id="5" name="Picture 4"/>
          <p:cNvPicPr>
            <a:picLocks noChangeAspect="1"/>
          </p:cNvPicPr>
          <p:nvPr/>
        </p:nvPicPr>
        <p:blipFill>
          <a:blip r:embed="rId3"/>
          <a:stretch>
            <a:fillRect/>
          </a:stretch>
        </p:blipFill>
        <p:spPr>
          <a:xfrm>
            <a:off x="7577751" y="858676"/>
            <a:ext cx="4512838" cy="309768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9882" y="3475069"/>
            <a:ext cx="6648450" cy="3076575"/>
          </a:xfrm>
          <a:prstGeom prst="rect">
            <a:avLst/>
          </a:prstGeom>
        </p:spPr>
      </p:pic>
      <p:sp>
        <p:nvSpPr>
          <p:cNvPr id="7" name="Rectangle 6"/>
          <p:cNvSpPr/>
          <p:nvPr/>
        </p:nvSpPr>
        <p:spPr>
          <a:xfrm>
            <a:off x="2940867" y="1584356"/>
            <a:ext cx="1060766" cy="2353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01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Exception Filter in the ASP.NET MVC Application is used to handle any exceptions that occur during the ASP.NET MVC Request processing pipeline. </a:t>
            </a:r>
          </a:p>
          <a:p>
            <a:r>
              <a:rPr lang="en-US" dirty="0"/>
              <a:t>The ASP.NET MVC Framework provides one in-built attribute called </a:t>
            </a:r>
            <a:r>
              <a:rPr lang="en-US" dirty="0" err="1"/>
              <a:t>HandleError</a:t>
            </a:r>
            <a:r>
              <a:rPr lang="en-US" dirty="0"/>
              <a:t> which is basically used to handle the unhandled exception in the MVC application.</a:t>
            </a:r>
          </a:p>
          <a:p>
            <a:r>
              <a:rPr lang="en-US" dirty="0"/>
              <a:t>It typically used for tasks such as Logging Exceptions, Returning Custom Error Responses, and Performing any other necessary action when an exception occurs.</a:t>
            </a:r>
          </a:p>
          <a:p>
            <a:r>
              <a:rPr lang="en-US" dirty="0"/>
              <a:t>They provide a way to centralize the exception-handling logic and keep it separate from our controller or middleware components, making our code more organized and maintainable.</a:t>
            </a:r>
          </a:p>
          <a:p>
            <a:r>
              <a:rPr lang="en-US" dirty="0"/>
              <a:t>To Configure </a:t>
            </a:r>
            <a:r>
              <a:rPr lang="en-US" dirty="0" err="1"/>
              <a:t>UseExceptionHandler</a:t>
            </a:r>
            <a:r>
              <a:rPr lang="en-US" dirty="0"/>
              <a:t> Middleware for Global Exception Handling, please add the following code within the Program class. </a:t>
            </a:r>
          </a:p>
          <a:p>
            <a:endParaRPr lang="en-US" dirty="0"/>
          </a:p>
        </p:txBody>
      </p:sp>
      <p:sp>
        <p:nvSpPr>
          <p:cNvPr id="3" name="Title 2"/>
          <p:cNvSpPr>
            <a:spLocks noGrp="1"/>
          </p:cNvSpPr>
          <p:nvPr>
            <p:ph type="title"/>
          </p:nvPr>
        </p:nvSpPr>
        <p:spPr/>
        <p:txBody>
          <a:bodyPr/>
          <a:lstStyle/>
          <a:p>
            <a:r>
              <a:rPr lang="en-US" dirty="0"/>
              <a:t>4. Exception Filters</a:t>
            </a:r>
          </a:p>
        </p:txBody>
      </p:sp>
      <p:pic>
        <p:nvPicPr>
          <p:cNvPr id="4" name="Picture 3"/>
          <p:cNvPicPr>
            <a:picLocks noChangeAspect="1"/>
          </p:cNvPicPr>
          <p:nvPr/>
        </p:nvPicPr>
        <p:blipFill>
          <a:blip r:embed="rId2"/>
          <a:stretch>
            <a:fillRect/>
          </a:stretch>
        </p:blipFill>
        <p:spPr>
          <a:xfrm>
            <a:off x="2679826" y="4744308"/>
            <a:ext cx="6867427" cy="1792909"/>
          </a:xfrm>
          <a:prstGeom prst="rect">
            <a:avLst/>
          </a:prstGeom>
        </p:spPr>
      </p:pic>
    </p:spTree>
    <p:extLst>
      <p:ext uri="{BB962C8B-B14F-4D97-AF65-F5344CB8AC3E}">
        <p14:creationId xmlns:p14="http://schemas.microsoft.com/office/powerpoint/2010/main" val="99589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Next, add the </a:t>
            </a:r>
            <a:r>
              <a:rPr lang="en-US" b="1" dirty="0" err="1"/>
              <a:t>Error.cshtml</a:t>
            </a:r>
            <a:r>
              <a:rPr lang="en-US" dirty="0"/>
              <a:t> view of the Home Controller. </a:t>
            </a:r>
          </a:p>
          <a:p>
            <a:r>
              <a:rPr lang="en-US" dirty="0"/>
              <a:t>Once you add the Error view, copy and paste the following code. </a:t>
            </a:r>
          </a:p>
          <a:p>
            <a:r>
              <a:rPr lang="en-US" dirty="0"/>
              <a:t>The following view will be executed when your application has an unhandled exception.</a:t>
            </a:r>
          </a:p>
          <a:p>
            <a:endParaRPr lang="en-US" dirty="0"/>
          </a:p>
        </p:txBody>
      </p:sp>
      <p:sp>
        <p:nvSpPr>
          <p:cNvPr id="3" name="Title 2"/>
          <p:cNvSpPr>
            <a:spLocks noGrp="1"/>
          </p:cNvSpPr>
          <p:nvPr>
            <p:ph type="title"/>
          </p:nvPr>
        </p:nvSpPr>
        <p:spPr/>
        <p:txBody>
          <a:bodyPr/>
          <a:lstStyle/>
          <a:p>
            <a:r>
              <a:rPr lang="en-US" dirty="0"/>
              <a:t>4. Exception Filters Cont..</a:t>
            </a:r>
          </a:p>
        </p:txBody>
      </p:sp>
      <p:pic>
        <p:nvPicPr>
          <p:cNvPr id="5" name="Picture 4"/>
          <p:cNvPicPr>
            <a:picLocks noChangeAspect="1"/>
          </p:cNvPicPr>
          <p:nvPr/>
        </p:nvPicPr>
        <p:blipFill>
          <a:blip r:embed="rId2"/>
          <a:stretch>
            <a:fillRect/>
          </a:stretch>
        </p:blipFill>
        <p:spPr>
          <a:xfrm>
            <a:off x="514898" y="2218099"/>
            <a:ext cx="4229118" cy="4175331"/>
          </a:xfrm>
          <a:prstGeom prst="rect">
            <a:avLst/>
          </a:prstGeom>
        </p:spPr>
      </p:pic>
      <p:pic>
        <p:nvPicPr>
          <p:cNvPr id="6" name="Picture 5"/>
          <p:cNvPicPr>
            <a:picLocks noChangeAspect="1"/>
          </p:cNvPicPr>
          <p:nvPr/>
        </p:nvPicPr>
        <p:blipFill>
          <a:blip r:embed="rId3"/>
          <a:stretch>
            <a:fillRect/>
          </a:stretch>
        </p:blipFill>
        <p:spPr>
          <a:xfrm>
            <a:off x="4785958" y="2248676"/>
            <a:ext cx="6995389" cy="3340359"/>
          </a:xfrm>
          <a:prstGeom prst="rect">
            <a:avLst/>
          </a:prstGeom>
        </p:spPr>
      </p:pic>
      <p:pic>
        <p:nvPicPr>
          <p:cNvPr id="7" name="Picture 6"/>
          <p:cNvPicPr>
            <a:picLocks noChangeAspect="1"/>
          </p:cNvPicPr>
          <p:nvPr/>
        </p:nvPicPr>
        <p:blipFill>
          <a:blip r:embed="rId4"/>
          <a:stretch>
            <a:fillRect/>
          </a:stretch>
        </p:blipFill>
        <p:spPr>
          <a:xfrm>
            <a:off x="789834" y="2104840"/>
            <a:ext cx="10612331" cy="2648320"/>
          </a:xfrm>
          <a:prstGeom prst="rect">
            <a:avLst/>
          </a:prstGeom>
        </p:spPr>
      </p:pic>
    </p:spTree>
    <p:extLst>
      <p:ext uri="{BB962C8B-B14F-4D97-AF65-F5344CB8AC3E}">
        <p14:creationId xmlns:p14="http://schemas.microsoft.com/office/powerpoint/2010/main" val="268603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54A0-05B4-9178-E0BC-6D6860284F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EAA04F-8E23-662B-4F49-96A95947E0E9}"/>
              </a:ext>
            </a:extLst>
          </p:cNvPr>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Summary</a:t>
            </a:r>
          </a:p>
        </p:txBody>
      </p:sp>
      <p:sp>
        <p:nvSpPr>
          <p:cNvPr id="5" name="Text Placeholder 4">
            <a:extLst>
              <a:ext uri="{FF2B5EF4-FFF2-40B4-BE49-F238E27FC236}">
                <a16:creationId xmlns:a16="http://schemas.microsoft.com/office/drawing/2014/main" id="{42541AE0-5AE4-FE50-5FDC-48D6D9F3CD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6339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5123-C8FE-5A32-20AF-AA0E292F82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BEE7D4-6EC0-4AF1-4642-42A634F59321}"/>
              </a:ext>
            </a:extLst>
          </p:cNvPr>
          <p:cNvSpPr>
            <a:spLocks noGrp="1"/>
          </p:cNvSpPr>
          <p:nvPr>
            <p:ph idx="1"/>
          </p:nvPr>
        </p:nvSpPr>
        <p:spPr/>
        <p:txBody>
          <a:bodyPr/>
          <a:lstStyle/>
          <a:p>
            <a:r>
              <a:rPr lang="en-US" dirty="0"/>
              <a:t>HTML Helpers</a:t>
            </a:r>
          </a:p>
          <a:p>
            <a:pPr lvl="1"/>
            <a:r>
              <a:rPr lang="en-US" dirty="0"/>
              <a:t>Simplify rendering form elements: @Html.TextBoxFor(), @Html.LabelFor()</a:t>
            </a:r>
          </a:p>
          <a:p>
            <a:r>
              <a:rPr lang="en-IN" dirty="0"/>
              <a:t>Tag Helpers</a:t>
            </a:r>
          </a:p>
          <a:p>
            <a:pPr lvl="1"/>
            <a:r>
              <a:rPr lang="en-US" dirty="0"/>
              <a:t>HTML-like syntax to generate dynamic content.</a:t>
            </a:r>
          </a:p>
          <a:p>
            <a:pPr lvl="1"/>
            <a:r>
              <a:rPr lang="en-US" dirty="0"/>
              <a:t>Example: &lt;input asp-for=</a:t>
            </a:r>
            <a:r>
              <a:rPr lang="en-IN" dirty="0"/>
              <a:t>"</a:t>
            </a:r>
            <a:r>
              <a:rPr lang="en-US" dirty="0"/>
              <a:t>Name" /&gt;</a:t>
            </a:r>
          </a:p>
          <a:p>
            <a:r>
              <a:rPr lang="en-US" dirty="0"/>
              <a:t>URL Helpers</a:t>
            </a:r>
          </a:p>
          <a:p>
            <a:pPr lvl="1"/>
            <a:r>
              <a:rPr lang="en-US" dirty="0"/>
              <a:t>Used to generate URLs to actions, routes, or static content dynamically in Razor Views or Controllers.</a:t>
            </a:r>
          </a:p>
          <a:p>
            <a:pPr lvl="1"/>
            <a:r>
              <a:rPr lang="en-US" dirty="0"/>
              <a:t>Simplify linking between pages, actions, and resources using routing.</a:t>
            </a:r>
          </a:p>
        </p:txBody>
      </p:sp>
      <p:sp>
        <p:nvSpPr>
          <p:cNvPr id="3" name="Title 2">
            <a:extLst>
              <a:ext uri="{FF2B5EF4-FFF2-40B4-BE49-F238E27FC236}">
                <a16:creationId xmlns:a16="http://schemas.microsoft.com/office/drawing/2014/main" id="{9FF944BB-42F1-E4C9-7677-307823BB0289}"/>
              </a:ext>
            </a:extLst>
          </p:cNvPr>
          <p:cNvSpPr>
            <a:spLocks noGrp="1"/>
          </p:cNvSpPr>
          <p:nvPr>
            <p:ph type="title"/>
          </p:nvPr>
        </p:nvSpPr>
        <p:spPr/>
        <p:txBody>
          <a:bodyPr/>
          <a:lstStyle/>
          <a:p>
            <a:r>
              <a:rPr lang="en-US" dirty="0"/>
              <a:t>Summary: </a:t>
            </a:r>
            <a:r>
              <a:rPr lang="en-IN" dirty="0"/>
              <a:t>Helpers in MVC</a:t>
            </a:r>
            <a:endParaRPr lang="en-US" dirty="0"/>
          </a:p>
        </p:txBody>
      </p:sp>
    </p:spTree>
    <p:extLst>
      <p:ext uri="{BB962C8B-B14F-4D97-AF65-F5344CB8AC3E}">
        <p14:creationId xmlns:p14="http://schemas.microsoft.com/office/powerpoint/2010/main" val="92849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90BA9-29CF-4D40-5F86-B4EA7995461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E84874-6D8A-272E-9A2D-C1F79D1A0081}"/>
              </a:ext>
            </a:extLst>
          </p:cNvPr>
          <p:cNvSpPr>
            <a:spLocks noGrp="1"/>
          </p:cNvSpPr>
          <p:nvPr>
            <p:ph idx="1"/>
          </p:nvPr>
        </p:nvSpPr>
        <p:spPr/>
        <p:txBody>
          <a:bodyPr/>
          <a:lstStyle/>
          <a:p>
            <a:r>
              <a:rPr lang="en-US" dirty="0"/>
              <a:t>URL Routing Overview</a:t>
            </a:r>
          </a:p>
          <a:p>
            <a:pPr lvl="1"/>
            <a:r>
              <a:rPr lang="en-US" dirty="0"/>
              <a:t>Maps URL patterns to controller actions.</a:t>
            </a:r>
          </a:p>
          <a:p>
            <a:pPr lvl="1"/>
            <a:r>
              <a:rPr lang="en-US" dirty="0"/>
              <a:t>Defined in </a:t>
            </a:r>
            <a:r>
              <a:rPr lang="en-US" dirty="0" err="1"/>
              <a:t>Program.cs</a:t>
            </a:r>
            <a:endParaRPr lang="en-US" dirty="0"/>
          </a:p>
          <a:p>
            <a:r>
              <a:rPr lang="en-US" dirty="0"/>
              <a:t>Attribute Routing</a:t>
            </a:r>
          </a:p>
          <a:p>
            <a:pPr lvl="1"/>
            <a:r>
              <a:rPr lang="en-US" dirty="0"/>
              <a:t>Applied directly to controller/actions using [Route("path")].</a:t>
            </a:r>
          </a:p>
          <a:p>
            <a:r>
              <a:rPr lang="en-US" dirty="0"/>
              <a:t>Action Selectors &amp; Verbs</a:t>
            </a:r>
          </a:p>
          <a:p>
            <a:pPr lvl="1"/>
            <a:r>
              <a:rPr lang="en-US" dirty="0"/>
              <a:t>Select methods using [</a:t>
            </a:r>
            <a:r>
              <a:rPr lang="en-US" dirty="0" err="1"/>
              <a:t>HttpGet</a:t>
            </a:r>
            <a:r>
              <a:rPr lang="en-US" dirty="0"/>
              <a:t>], [</a:t>
            </a:r>
            <a:r>
              <a:rPr lang="en-US" dirty="0" err="1"/>
              <a:t>HttpPost</a:t>
            </a:r>
            <a:r>
              <a:rPr lang="en-US" dirty="0"/>
              <a:t>], etc.</a:t>
            </a:r>
          </a:p>
          <a:p>
            <a:pPr lvl="1"/>
            <a:r>
              <a:rPr lang="en-US" dirty="0"/>
              <a:t>[</a:t>
            </a:r>
            <a:r>
              <a:rPr lang="en-US" dirty="0" err="1"/>
              <a:t>ActionName</a:t>
            </a:r>
            <a:r>
              <a:rPr lang="en-US" dirty="0"/>
              <a:t>("</a:t>
            </a:r>
            <a:r>
              <a:rPr lang="en-US" dirty="0" err="1"/>
              <a:t>CustomName</a:t>
            </a:r>
            <a:r>
              <a:rPr lang="en-US" dirty="0"/>
              <a:t>")] allows aliasing actions.</a:t>
            </a:r>
          </a:p>
          <a:p>
            <a:r>
              <a:rPr lang="en-US" dirty="0"/>
              <a:t>Action Filters</a:t>
            </a:r>
          </a:p>
          <a:p>
            <a:pPr lvl="1"/>
            <a:r>
              <a:rPr lang="en-US" dirty="0"/>
              <a:t>Run logic before/after an action method.</a:t>
            </a:r>
          </a:p>
          <a:p>
            <a:pPr lvl="1"/>
            <a:r>
              <a:rPr lang="en-US" dirty="0"/>
              <a:t>Types: </a:t>
            </a:r>
            <a:r>
              <a:rPr lang="en-US" dirty="0" err="1"/>
              <a:t>OnActionExecuting</a:t>
            </a:r>
            <a:r>
              <a:rPr lang="en-US" dirty="0"/>
              <a:t>, </a:t>
            </a:r>
            <a:r>
              <a:rPr lang="en-US" dirty="0" err="1"/>
              <a:t>OnResultExecuted</a:t>
            </a:r>
            <a:r>
              <a:rPr lang="en-US" dirty="0"/>
              <a:t>, etc.</a:t>
            </a:r>
          </a:p>
        </p:txBody>
      </p:sp>
      <p:sp>
        <p:nvSpPr>
          <p:cNvPr id="3" name="Title 2">
            <a:extLst>
              <a:ext uri="{FF2B5EF4-FFF2-40B4-BE49-F238E27FC236}">
                <a16:creationId xmlns:a16="http://schemas.microsoft.com/office/drawing/2014/main" id="{8DC043CD-F57B-6432-693C-48246E13D863}"/>
              </a:ext>
            </a:extLst>
          </p:cNvPr>
          <p:cNvSpPr>
            <a:spLocks noGrp="1"/>
          </p:cNvSpPr>
          <p:nvPr>
            <p:ph type="title"/>
          </p:nvPr>
        </p:nvSpPr>
        <p:spPr/>
        <p:txBody>
          <a:bodyPr/>
          <a:lstStyle/>
          <a:p>
            <a:r>
              <a:rPr lang="en-US" dirty="0"/>
              <a:t>Summary: Routing &amp; Action Management</a:t>
            </a:r>
          </a:p>
        </p:txBody>
      </p:sp>
    </p:spTree>
    <p:extLst>
      <p:ext uri="{BB962C8B-B14F-4D97-AF65-F5344CB8AC3E}">
        <p14:creationId xmlns:p14="http://schemas.microsoft.com/office/powerpoint/2010/main" val="167318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9E5C6-AD54-2E96-E8CD-7B1C844D876B}"/>
              </a:ext>
            </a:extLst>
          </p:cNvPr>
          <p:cNvSpPr>
            <a:spLocks noGrp="1"/>
          </p:cNvSpPr>
          <p:nvPr>
            <p:ph type="body" sz="quarter" idx="11"/>
          </p:nvPr>
        </p:nvSpPr>
        <p:spPr/>
        <p:txBody>
          <a:bodyPr/>
          <a:lstStyle/>
          <a:p>
            <a:endParaRPr lang="en-IN"/>
          </a:p>
        </p:txBody>
      </p:sp>
      <p:sp>
        <p:nvSpPr>
          <p:cNvPr id="3" name="Text Placeholder 2">
            <a:extLst>
              <a:ext uri="{FF2B5EF4-FFF2-40B4-BE49-F238E27FC236}">
                <a16:creationId xmlns:a16="http://schemas.microsoft.com/office/drawing/2014/main" id="{087B5895-A733-B557-0998-DA61D491F21A}"/>
              </a:ext>
            </a:extLst>
          </p:cNvPr>
          <p:cNvSpPr>
            <a:spLocks noGrp="1"/>
          </p:cNvSpPr>
          <p:nvPr>
            <p:ph type="body" sz="quarter" idx="12"/>
          </p:nvPr>
        </p:nvSpPr>
        <p:spPr/>
        <p:txBody>
          <a:bodyPr/>
          <a:lstStyle/>
          <a:p>
            <a:endParaRPr lang="en-IN"/>
          </a:p>
        </p:txBody>
      </p:sp>
      <p:sp>
        <p:nvSpPr>
          <p:cNvPr id="4" name="Text Placeholder 3">
            <a:extLst>
              <a:ext uri="{FF2B5EF4-FFF2-40B4-BE49-F238E27FC236}">
                <a16:creationId xmlns:a16="http://schemas.microsoft.com/office/drawing/2014/main" id="{04497AF3-EBCB-8C20-DD3C-081D31376717}"/>
              </a:ext>
            </a:extLst>
          </p:cNvPr>
          <p:cNvSpPr>
            <a:spLocks noGrp="1"/>
          </p:cNvSpPr>
          <p:nvPr>
            <p:ph type="body" sz="quarter" idx="13"/>
          </p:nvPr>
        </p:nvSpPr>
        <p:spPr/>
        <p:txBody>
          <a:bodyPr/>
          <a:lstStyle/>
          <a:p>
            <a:endParaRPr lang="en-IN"/>
          </a:p>
        </p:txBody>
      </p:sp>
      <p:sp>
        <p:nvSpPr>
          <p:cNvPr id="5" name="Text Placeholder 4">
            <a:extLst>
              <a:ext uri="{FF2B5EF4-FFF2-40B4-BE49-F238E27FC236}">
                <a16:creationId xmlns:a16="http://schemas.microsoft.com/office/drawing/2014/main" id="{34E0849E-BAC9-FADB-9471-26D0E5218ED1}"/>
              </a:ext>
            </a:extLst>
          </p:cNvPr>
          <p:cNvSpPr>
            <a:spLocks noGrp="1"/>
          </p:cNvSpPr>
          <p:nvPr>
            <p:ph type="body" sz="quarter" idx="14"/>
          </p:nvPr>
        </p:nvSpPr>
        <p:spPr/>
        <p:txBody>
          <a:bodyPr/>
          <a:lstStyle/>
          <a:p>
            <a:endParaRPr lang="en-IN"/>
          </a:p>
        </p:txBody>
      </p:sp>
      <p:sp>
        <p:nvSpPr>
          <p:cNvPr id="6" name="Text Placeholder 5">
            <a:extLst>
              <a:ext uri="{FF2B5EF4-FFF2-40B4-BE49-F238E27FC236}">
                <a16:creationId xmlns:a16="http://schemas.microsoft.com/office/drawing/2014/main" id="{3EB14C79-B543-1FB8-81B1-4FA9EA7DA41F}"/>
              </a:ext>
            </a:extLst>
          </p:cNvPr>
          <p:cNvSpPr>
            <a:spLocks noGrp="1"/>
          </p:cNvSpPr>
          <p:nvPr>
            <p:ph type="body" sz="quarter" idx="16"/>
          </p:nvPr>
        </p:nvSpPr>
        <p:spPr/>
        <p:txBody>
          <a:bodyPr/>
          <a:lstStyle/>
          <a:p>
            <a:endParaRPr lang="en-IN"/>
          </a:p>
        </p:txBody>
      </p:sp>
      <p:sp>
        <p:nvSpPr>
          <p:cNvPr id="7" name="Picture Placeholder 6">
            <a:extLst>
              <a:ext uri="{FF2B5EF4-FFF2-40B4-BE49-F238E27FC236}">
                <a16:creationId xmlns:a16="http://schemas.microsoft.com/office/drawing/2014/main" id="{3757D942-A10D-350C-E4E8-429A4FF0AAEB}"/>
              </a:ext>
            </a:extLst>
          </p:cNvPr>
          <p:cNvSpPr>
            <a:spLocks noGrp="1"/>
          </p:cNvSpPr>
          <p:nvPr>
            <p:ph type="pic" sz="quarter" idx="10"/>
          </p:nvPr>
        </p:nvSpPr>
        <p:spPr/>
      </p:sp>
      <p:pic>
        <p:nvPicPr>
          <p:cNvPr id="9" name="Picture 8">
            <a:extLst>
              <a:ext uri="{FF2B5EF4-FFF2-40B4-BE49-F238E27FC236}">
                <a16:creationId xmlns:a16="http://schemas.microsoft.com/office/drawing/2014/main" id="{7B66F4F2-006A-E86C-8938-CCF466FA3F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616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use the inbuilt or custom Tag Helpers, one has to first reference Tag Helper library named </a:t>
            </a:r>
            <a:r>
              <a:rPr lang="en-US" b="1" dirty="0" err="1">
                <a:solidFill>
                  <a:schemeClr val="accent6"/>
                </a:solidFill>
              </a:rPr>
              <a:t>Microsoft.AspNetCore.Mvc.TagHelpers</a:t>
            </a:r>
            <a:r>
              <a:rPr lang="en-US" dirty="0"/>
              <a:t>. </a:t>
            </a:r>
          </a:p>
          <a:p>
            <a:r>
              <a:rPr lang="en-US" dirty="0"/>
              <a:t>It can also be taken from </a:t>
            </a:r>
            <a:r>
              <a:rPr lang="en-US" dirty="0" err="1"/>
              <a:t>Nuget</a:t>
            </a:r>
            <a:r>
              <a:rPr lang="en-US" dirty="0"/>
              <a:t>.</a:t>
            </a:r>
          </a:p>
          <a:p>
            <a:r>
              <a:rPr lang="en-US" dirty="0"/>
              <a:t>It using @AddTagHelper directive as shown below inside </a:t>
            </a:r>
            <a:r>
              <a:rPr lang="en-US" dirty="0">
                <a:solidFill>
                  <a:srgbClr val="333333"/>
                </a:solidFill>
                <a:latin typeface="Merriweather"/>
              </a:rPr>
              <a:t>_</a:t>
            </a:r>
            <a:r>
              <a:rPr lang="en-US" dirty="0" err="1"/>
              <a:t>ViewImports.cshtml</a:t>
            </a:r>
            <a:r>
              <a:rPr lang="en-US" dirty="0"/>
              <a:t>,</a:t>
            </a:r>
          </a:p>
          <a:p>
            <a:endParaRPr lang="en-US" dirty="0"/>
          </a:p>
          <a:p>
            <a:endParaRPr lang="en-US" dirty="0"/>
          </a:p>
          <a:p>
            <a:endParaRPr lang="en-US" dirty="0"/>
          </a:p>
          <a:p>
            <a:endParaRPr lang="en-US" dirty="0"/>
          </a:p>
          <a:p>
            <a:r>
              <a:rPr lang="en-US" dirty="0"/>
              <a:t>In the above line, all the Tag helpers will be imported which are mentioned in '</a:t>
            </a:r>
            <a:r>
              <a:rPr lang="en-US" dirty="0" err="1"/>
              <a:t>Microsoft.AspNetCore.Mvc.TagHelpers</a:t>
            </a:r>
            <a:r>
              <a:rPr lang="en-US" dirty="0"/>
              <a:t>' assembly.</a:t>
            </a:r>
          </a:p>
          <a:p>
            <a:r>
              <a:rPr lang="en-US" b="1" i="1" dirty="0"/>
              <a:t>Whatever it is referenced/imported inside </a:t>
            </a:r>
            <a:r>
              <a:rPr lang="en-US" b="1" i="1" dirty="0">
                <a:solidFill>
                  <a:srgbClr val="333333"/>
                </a:solidFill>
                <a:latin typeface="Merriweather"/>
              </a:rPr>
              <a:t>_</a:t>
            </a:r>
            <a:r>
              <a:rPr lang="en-US" b="1" i="1" dirty="0" err="1"/>
              <a:t>ViewImports.cshtml</a:t>
            </a:r>
            <a:r>
              <a:rPr lang="en-US" b="1" i="1" dirty="0"/>
              <a:t> will be available for all the views.</a:t>
            </a:r>
          </a:p>
          <a:p>
            <a:endParaRPr lang="en-US" dirty="0"/>
          </a:p>
        </p:txBody>
      </p:sp>
      <p:sp>
        <p:nvSpPr>
          <p:cNvPr id="3" name="Title 2"/>
          <p:cNvSpPr>
            <a:spLocks noGrp="1"/>
          </p:cNvSpPr>
          <p:nvPr>
            <p:ph type="title"/>
          </p:nvPr>
        </p:nvSpPr>
        <p:spPr/>
        <p:txBody>
          <a:bodyPr/>
          <a:lstStyle/>
          <a:p>
            <a:r>
              <a:rPr lang="en-US" dirty="0"/>
              <a:t>Using a Tag Helpers</a:t>
            </a:r>
          </a:p>
        </p:txBody>
      </p:sp>
      <p:pic>
        <p:nvPicPr>
          <p:cNvPr id="4" name="Picture 3"/>
          <p:cNvPicPr>
            <a:picLocks noChangeAspect="1"/>
          </p:cNvPicPr>
          <p:nvPr/>
        </p:nvPicPr>
        <p:blipFill>
          <a:blip r:embed="rId2"/>
          <a:stretch>
            <a:fillRect/>
          </a:stretch>
        </p:blipFill>
        <p:spPr>
          <a:xfrm>
            <a:off x="1952625" y="2771596"/>
            <a:ext cx="8373644" cy="1286054"/>
          </a:xfrm>
          <a:prstGeom prst="rect">
            <a:avLst/>
          </a:prstGeom>
          <a:ln>
            <a:solidFill>
              <a:schemeClr val="tx1"/>
            </a:solidFill>
          </a:ln>
        </p:spPr>
      </p:pic>
      <p:sp>
        <p:nvSpPr>
          <p:cNvPr id="5" name="Rectangle 4"/>
          <p:cNvSpPr/>
          <p:nvPr/>
        </p:nvSpPr>
        <p:spPr>
          <a:xfrm>
            <a:off x="3448572" y="3700658"/>
            <a:ext cx="6753225" cy="28575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1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These Tag Helpers are provided by default as part of the ASP.NET Core framework. </a:t>
            </a:r>
          </a:p>
          <a:p>
            <a:r>
              <a:rPr lang="en-US" dirty="0"/>
              <a:t>They cover common scenarios and tasks, making generating HTML with dynamic behavior easier, such as generating links, creating forms, loading assets, showing validation messages, etc. Some examples of built-in Tag Helpers include:</a:t>
            </a:r>
          </a:p>
          <a:p>
            <a:r>
              <a:rPr lang="en-US" b="1" dirty="0"/>
              <a:t>&lt;a </a:t>
            </a:r>
            <a:r>
              <a:rPr lang="en-US" b="1" dirty="0">
                <a:solidFill>
                  <a:schemeClr val="accent6"/>
                </a:solidFill>
              </a:rPr>
              <a:t>asp-controller</a:t>
            </a:r>
            <a:r>
              <a:rPr lang="en-US" b="1" dirty="0"/>
              <a:t>=”Home” </a:t>
            </a:r>
            <a:r>
              <a:rPr lang="en-US" b="1" dirty="0">
                <a:solidFill>
                  <a:schemeClr val="accent6"/>
                </a:solidFill>
              </a:rPr>
              <a:t>asp-action</a:t>
            </a:r>
            <a:r>
              <a:rPr lang="en-US" b="1" dirty="0"/>
              <a:t>=”Index”&gt;Link&lt;/a&gt;:</a:t>
            </a:r>
            <a:r>
              <a:rPr lang="en-US" dirty="0"/>
              <a:t> Generates a link with a URL that’s generated by routing based on the specified controller and action.</a:t>
            </a:r>
          </a:p>
          <a:p>
            <a:r>
              <a:rPr lang="en-US" b="1" dirty="0"/>
              <a:t>&lt;</a:t>
            </a:r>
            <a:r>
              <a:rPr lang="en-US" b="1" dirty="0" err="1"/>
              <a:t>img</a:t>
            </a:r>
            <a:r>
              <a:rPr lang="en-US" b="1" dirty="0"/>
              <a:t> </a:t>
            </a:r>
            <a:r>
              <a:rPr lang="en-US" b="1" dirty="0" err="1"/>
              <a:t>src</a:t>
            </a:r>
            <a:r>
              <a:rPr lang="en-US" b="1" dirty="0"/>
              <a:t>=”~/images/pic.jpg” </a:t>
            </a:r>
            <a:r>
              <a:rPr lang="en-US" b="1" dirty="0">
                <a:solidFill>
                  <a:schemeClr val="accent6"/>
                </a:solidFill>
              </a:rPr>
              <a:t>asp-append-version</a:t>
            </a:r>
            <a:r>
              <a:rPr lang="en-US" b="1" dirty="0"/>
              <a:t>=”true” /&gt;:</a:t>
            </a:r>
            <a:r>
              <a:rPr lang="en-US" dirty="0"/>
              <a:t> Generates a &lt;</a:t>
            </a:r>
            <a:r>
              <a:rPr lang="en-US" dirty="0" err="1"/>
              <a:t>img</a:t>
            </a:r>
            <a:r>
              <a:rPr lang="en-US" dirty="0"/>
              <a:t>&gt; tag with a cache-busting query string to ensure the latest version of the image is fetched.</a:t>
            </a:r>
          </a:p>
          <a:p>
            <a:r>
              <a:rPr lang="en-US" b="1" dirty="0"/>
              <a:t>&lt;form asp-controller=”Account” asp-action=”Login” method=”post”&gt;…&lt;/form&gt;:</a:t>
            </a:r>
            <a:r>
              <a:rPr lang="en-US" dirty="0"/>
              <a:t> Generates a form element with the appropriate action attribute for the specified controller and action.</a:t>
            </a:r>
          </a:p>
          <a:p>
            <a:r>
              <a:rPr lang="en-US" b="1" dirty="0"/>
              <a:t>&lt;input </a:t>
            </a:r>
            <a:r>
              <a:rPr lang="en-US" b="1" dirty="0">
                <a:solidFill>
                  <a:schemeClr val="accent6"/>
                </a:solidFill>
              </a:rPr>
              <a:t>asp-for</a:t>
            </a:r>
            <a:r>
              <a:rPr lang="en-US" b="1" dirty="0"/>
              <a:t>=”Username” /&gt;:</a:t>
            </a:r>
            <a:r>
              <a:rPr lang="en-US" dirty="0"/>
              <a:t> Generates an input field with attributes based on the model property specified by asp-for.</a:t>
            </a:r>
          </a:p>
          <a:p>
            <a:r>
              <a:rPr lang="en-US" b="1" dirty="0"/>
              <a:t>&lt;span </a:t>
            </a:r>
            <a:r>
              <a:rPr lang="en-US" b="1" dirty="0">
                <a:solidFill>
                  <a:schemeClr val="accent6"/>
                </a:solidFill>
              </a:rPr>
              <a:t>asp-validation-for</a:t>
            </a:r>
            <a:r>
              <a:rPr lang="en-US" b="1" dirty="0"/>
              <a:t>="Username" class="text-danger"&gt;&lt;/span&gt;: </a:t>
            </a:r>
            <a:r>
              <a:rPr lang="en-US" dirty="0"/>
              <a:t>Generates a username validation message</a:t>
            </a:r>
            <a:r>
              <a:rPr lang="en-US" b="1" dirty="0"/>
              <a:t> </a:t>
            </a:r>
            <a:r>
              <a:rPr lang="en-US" dirty="0"/>
              <a:t>with specified control.</a:t>
            </a:r>
          </a:p>
          <a:p>
            <a:endParaRPr lang="en-US" dirty="0"/>
          </a:p>
          <a:p>
            <a:endParaRPr lang="en-US" dirty="0"/>
          </a:p>
        </p:txBody>
      </p:sp>
      <p:sp>
        <p:nvSpPr>
          <p:cNvPr id="3" name="Title 2"/>
          <p:cNvSpPr>
            <a:spLocks noGrp="1"/>
          </p:cNvSpPr>
          <p:nvPr>
            <p:ph type="title"/>
          </p:nvPr>
        </p:nvSpPr>
        <p:spPr/>
        <p:txBody>
          <a:bodyPr>
            <a:normAutofit/>
          </a:bodyPr>
          <a:lstStyle/>
          <a:p>
            <a:r>
              <a:rPr lang="en-US" dirty="0"/>
              <a:t>Common Built-in Tag Helpers</a:t>
            </a:r>
          </a:p>
        </p:txBody>
      </p:sp>
    </p:spTree>
    <p:extLst>
      <p:ext uri="{BB962C8B-B14F-4D97-AF65-F5344CB8AC3E}">
        <p14:creationId xmlns:p14="http://schemas.microsoft.com/office/powerpoint/2010/main" val="139898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p:txBody>
      </p:sp>
      <p:sp>
        <p:nvSpPr>
          <p:cNvPr id="3" name="Title 2"/>
          <p:cNvSpPr>
            <a:spLocks noGrp="1"/>
          </p:cNvSpPr>
          <p:nvPr>
            <p:ph type="title"/>
          </p:nvPr>
        </p:nvSpPr>
        <p:spPr/>
        <p:txBody>
          <a:bodyPr>
            <a:normAutofit/>
          </a:bodyPr>
          <a:lstStyle/>
          <a:p>
            <a:r>
              <a:rPr lang="en-US" dirty="0"/>
              <a:t>Built-in Tag Helpers Cont..</a:t>
            </a:r>
          </a:p>
        </p:txBody>
      </p:sp>
      <p:graphicFrame>
        <p:nvGraphicFramePr>
          <p:cNvPr id="4" name="Table 3"/>
          <p:cNvGraphicFramePr>
            <a:graphicFrameLocks noGrp="1"/>
          </p:cNvGraphicFramePr>
          <p:nvPr>
            <p:extLst>
              <p:ext uri="{D42A27DB-BD31-4B8C-83A1-F6EECF244321}">
                <p14:modId xmlns:p14="http://schemas.microsoft.com/office/powerpoint/2010/main" val="1452607496"/>
              </p:ext>
            </p:extLst>
          </p:nvPr>
        </p:nvGraphicFramePr>
        <p:xfrm>
          <a:off x="513958" y="863444"/>
          <a:ext cx="11164084" cy="4687556"/>
        </p:xfrm>
        <a:graphic>
          <a:graphicData uri="http://schemas.openxmlformats.org/drawingml/2006/table">
            <a:tbl>
              <a:tblPr firstRow="1" firstCol="1" bandRow="1">
                <a:tableStyleId>{793D81CF-94F2-401A-BA57-92F5A7B2D0C5}</a:tableStyleId>
              </a:tblPr>
              <a:tblGrid>
                <a:gridCol w="1694200">
                  <a:extLst>
                    <a:ext uri="{9D8B030D-6E8A-4147-A177-3AD203B41FA5}">
                      <a16:colId xmlns:a16="http://schemas.microsoft.com/office/drawing/2014/main" val="20000"/>
                    </a:ext>
                  </a:extLst>
                </a:gridCol>
                <a:gridCol w="2164265">
                  <a:extLst>
                    <a:ext uri="{9D8B030D-6E8A-4147-A177-3AD203B41FA5}">
                      <a16:colId xmlns:a16="http://schemas.microsoft.com/office/drawing/2014/main" val="20001"/>
                    </a:ext>
                  </a:extLst>
                </a:gridCol>
                <a:gridCol w="7305619">
                  <a:extLst>
                    <a:ext uri="{9D8B030D-6E8A-4147-A177-3AD203B41FA5}">
                      <a16:colId xmlns:a16="http://schemas.microsoft.com/office/drawing/2014/main" val="20002"/>
                    </a:ext>
                  </a:extLst>
                </a:gridCol>
              </a:tblGrid>
              <a:tr h="402834">
                <a:tc>
                  <a:txBody>
                    <a:bodyPr/>
                    <a:lstStyle/>
                    <a:p>
                      <a:pPr algn="l" fontAlgn="b"/>
                      <a:r>
                        <a:rPr lang="en-US" sz="1800" dirty="0">
                          <a:effectLst/>
                        </a:rPr>
                        <a:t>Attribute</a:t>
                      </a:r>
                      <a:endParaRPr lang="en-US" sz="1800" dirty="0">
                        <a:effectLst/>
                        <a:latin typeface="+mn-lt"/>
                      </a:endParaRPr>
                    </a:p>
                  </a:txBody>
                  <a:tcPr marL="30472" marR="30472" marT="30472" marB="30472" anchor="ctr"/>
                </a:tc>
                <a:tc>
                  <a:txBody>
                    <a:bodyPr/>
                    <a:lstStyle/>
                    <a:p>
                      <a:pPr algn="l" fontAlgn="b"/>
                      <a:r>
                        <a:rPr lang="en-US" sz="1800" dirty="0">
                          <a:effectLst/>
                          <a:latin typeface="+mn-lt"/>
                        </a:rPr>
                        <a:t>Asp</a:t>
                      </a:r>
                      <a:r>
                        <a:rPr lang="en-US" sz="1800" baseline="0" dirty="0">
                          <a:effectLst/>
                          <a:latin typeface="+mn-lt"/>
                        </a:rPr>
                        <a:t> Attribute Name</a:t>
                      </a:r>
                      <a:endParaRPr lang="en-US" sz="1800" dirty="0">
                        <a:effectLst/>
                        <a:latin typeface="+mn-lt"/>
                      </a:endParaRPr>
                    </a:p>
                  </a:txBody>
                  <a:tcPr marL="30472" marR="30472" marT="30472" marB="30472" anchor="ctr"/>
                </a:tc>
                <a:tc>
                  <a:txBody>
                    <a:bodyPr/>
                    <a:lstStyle/>
                    <a:p>
                      <a:pPr algn="l" fontAlgn="b"/>
                      <a:r>
                        <a:rPr lang="en-US" sz="1800" dirty="0">
                          <a:effectLst/>
                        </a:rPr>
                        <a:t>Description</a:t>
                      </a:r>
                      <a:endParaRPr lang="en-US" sz="1800" dirty="0">
                        <a:effectLst/>
                        <a:latin typeface="+mn-lt"/>
                      </a:endParaRPr>
                    </a:p>
                  </a:txBody>
                  <a:tcPr marL="30472" marR="30472" marT="30472" marB="30472" anchor="ctr"/>
                </a:tc>
                <a:extLst>
                  <a:ext uri="{0D108BD9-81ED-4DB2-BD59-A6C34878D82A}">
                    <a16:rowId xmlns:a16="http://schemas.microsoft.com/office/drawing/2014/main" val="10000"/>
                  </a:ext>
                </a:extLst>
              </a:tr>
              <a:tr h="402834">
                <a:tc>
                  <a:txBody>
                    <a:bodyPr/>
                    <a:lstStyle/>
                    <a:p>
                      <a:pPr algn="l" fontAlgn="t"/>
                      <a:r>
                        <a:rPr lang="en-US" sz="1800" dirty="0">
                          <a:effectLst/>
                        </a:rPr>
                        <a:t>area</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asp-area</a:t>
                      </a:r>
                    </a:p>
                  </a:txBody>
                  <a:tcPr marL="30472" marR="30472" marT="30472" marB="30472" anchor="ctr"/>
                </a:tc>
                <a:tc>
                  <a:txBody>
                    <a:bodyPr/>
                    <a:lstStyle/>
                    <a:p>
                      <a:pPr algn="l" fontAlgn="t"/>
                      <a:r>
                        <a:rPr lang="en-US" sz="1800" dirty="0">
                          <a:effectLst/>
                        </a:rPr>
                        <a:t>The name of the Area</a:t>
                      </a:r>
                      <a:endParaRPr lang="en-US" sz="1800" dirty="0">
                        <a:effectLst/>
                        <a:latin typeface="+mn-lt"/>
                      </a:endParaRPr>
                    </a:p>
                  </a:txBody>
                  <a:tcPr marL="30472" marR="30472" marT="30472" marB="30472" anchor="ctr"/>
                </a:tc>
                <a:extLst>
                  <a:ext uri="{0D108BD9-81ED-4DB2-BD59-A6C34878D82A}">
                    <a16:rowId xmlns:a16="http://schemas.microsoft.com/office/drawing/2014/main" val="10003"/>
                  </a:ext>
                </a:extLst>
              </a:tr>
              <a:tr h="402834">
                <a:tc>
                  <a:txBody>
                    <a:bodyPr/>
                    <a:lstStyle/>
                    <a:p>
                      <a:pPr algn="l" fontAlgn="t"/>
                      <a:r>
                        <a:rPr lang="en-US" sz="1800" dirty="0">
                          <a:effectLst/>
                        </a:rPr>
                        <a:t>controller</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asp-controller</a:t>
                      </a:r>
                    </a:p>
                  </a:txBody>
                  <a:tcPr marL="30472" marR="30472" marT="30472" marB="30472" anchor="ctr"/>
                </a:tc>
                <a:tc>
                  <a:txBody>
                    <a:bodyPr/>
                    <a:lstStyle/>
                    <a:p>
                      <a:pPr algn="l" fontAlgn="t"/>
                      <a:r>
                        <a:rPr lang="en-US" sz="1800" dirty="0">
                          <a:effectLst/>
                        </a:rPr>
                        <a:t>The name of the MVC controller</a:t>
                      </a:r>
                      <a:endParaRPr lang="en-US" sz="1800" dirty="0">
                        <a:effectLst/>
                        <a:latin typeface="+mn-lt"/>
                      </a:endParaRPr>
                    </a:p>
                  </a:txBody>
                  <a:tcPr marL="30472" marR="30472" marT="30472" marB="30472" anchor="ctr"/>
                </a:tc>
                <a:extLst>
                  <a:ext uri="{0D108BD9-81ED-4DB2-BD59-A6C34878D82A}">
                    <a16:rowId xmlns:a16="http://schemas.microsoft.com/office/drawing/2014/main" val="10004"/>
                  </a:ext>
                </a:extLst>
              </a:tr>
              <a:tr h="402834">
                <a:tc>
                  <a:txBody>
                    <a:bodyPr/>
                    <a:lstStyle/>
                    <a:p>
                      <a:pPr algn="l" fontAlgn="t"/>
                      <a:r>
                        <a:rPr lang="en-US" sz="1800" dirty="0">
                          <a:effectLst/>
                        </a:rPr>
                        <a:t>action</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asp-action</a:t>
                      </a:r>
                    </a:p>
                  </a:txBody>
                  <a:tcPr marL="30472" marR="30472" marT="30472" marB="30472" anchor="ctr"/>
                </a:tc>
                <a:tc>
                  <a:txBody>
                    <a:bodyPr/>
                    <a:lstStyle/>
                    <a:p>
                      <a:pPr algn="l" fontAlgn="t"/>
                      <a:r>
                        <a:rPr lang="en-US" sz="1800" dirty="0">
                          <a:effectLst/>
                        </a:rPr>
                        <a:t>The name of the action method on an MVC controller</a:t>
                      </a:r>
                      <a:endParaRPr lang="en-US" sz="1800" dirty="0">
                        <a:effectLst/>
                        <a:latin typeface="+mn-lt"/>
                      </a:endParaRPr>
                    </a:p>
                  </a:txBody>
                  <a:tcPr marL="30472" marR="30472" marT="30472" marB="30472" anchor="ctr"/>
                </a:tc>
                <a:extLst>
                  <a:ext uri="{0D108BD9-81ED-4DB2-BD59-A6C34878D82A}">
                    <a16:rowId xmlns:a16="http://schemas.microsoft.com/office/drawing/2014/main" val="4276012508"/>
                  </a:ext>
                </a:extLst>
              </a:tr>
              <a:tr h="402834">
                <a:tc>
                  <a:txBody>
                    <a:bodyPr/>
                    <a:lstStyle/>
                    <a:p>
                      <a:pPr algn="l" fontAlgn="t"/>
                      <a:r>
                        <a:rPr lang="en-US" sz="1800" dirty="0">
                          <a:effectLst/>
                        </a:rPr>
                        <a:t>route</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asp-route</a:t>
                      </a:r>
                    </a:p>
                  </a:txBody>
                  <a:tcPr marL="30472" marR="30472" marT="30472" marB="30472" anchor="ctr"/>
                </a:tc>
                <a:tc>
                  <a:txBody>
                    <a:bodyPr/>
                    <a:lstStyle/>
                    <a:p>
                      <a:pPr algn="l" fontAlgn="t"/>
                      <a:r>
                        <a:rPr lang="en-US" sz="1800" dirty="0">
                          <a:effectLst/>
                        </a:rPr>
                        <a:t>The name of the route</a:t>
                      </a:r>
                      <a:endParaRPr lang="en-US" sz="1800" dirty="0">
                        <a:effectLst/>
                        <a:latin typeface="+mn-lt"/>
                      </a:endParaRPr>
                    </a:p>
                  </a:txBody>
                  <a:tcPr marL="30472" marR="30472" marT="30472" marB="30472" anchor="ctr"/>
                </a:tc>
                <a:extLst>
                  <a:ext uri="{0D108BD9-81ED-4DB2-BD59-A6C34878D82A}">
                    <a16:rowId xmlns:a16="http://schemas.microsoft.com/office/drawing/2014/main" val="1040053181"/>
                  </a:ext>
                </a:extLst>
              </a:tr>
              <a:tr h="402834">
                <a:tc>
                  <a:txBody>
                    <a:bodyPr/>
                    <a:lstStyle/>
                    <a:p>
                      <a:pPr algn="l" fontAlgn="t"/>
                      <a:r>
                        <a:rPr lang="en-US" sz="1800" dirty="0">
                          <a:effectLst/>
                        </a:rPr>
                        <a:t>route-</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asp-route-*</a:t>
                      </a:r>
                    </a:p>
                  </a:txBody>
                  <a:tcPr marL="30472" marR="30472" marT="30472" marB="30472" anchor="ctr"/>
                </a:tc>
                <a:tc>
                  <a:txBody>
                    <a:bodyPr/>
                    <a:lstStyle/>
                    <a:p>
                      <a:pPr algn="l" fontAlgn="t"/>
                      <a:r>
                        <a:rPr lang="en-US" sz="1800" dirty="0">
                          <a:effectLst/>
                        </a:rPr>
                        <a:t>A single route parameter value</a:t>
                      </a:r>
                      <a:endParaRPr lang="en-US" sz="1800" dirty="0">
                        <a:effectLst/>
                        <a:latin typeface="+mn-lt"/>
                      </a:endParaRPr>
                    </a:p>
                  </a:txBody>
                  <a:tcPr marL="30472" marR="30472" marT="30472" marB="30472" anchor="ctr"/>
                </a:tc>
                <a:extLst>
                  <a:ext uri="{0D108BD9-81ED-4DB2-BD59-A6C34878D82A}">
                    <a16:rowId xmlns:a16="http://schemas.microsoft.com/office/drawing/2014/main" val="1828158473"/>
                  </a:ext>
                </a:extLst>
              </a:tr>
              <a:tr h="732442">
                <a:tc>
                  <a:txBody>
                    <a:bodyPr/>
                    <a:lstStyle/>
                    <a:p>
                      <a:pPr algn="l" fontAlgn="t"/>
                      <a:r>
                        <a:rPr lang="en-US" sz="1800" dirty="0">
                          <a:effectLst/>
                        </a:rPr>
                        <a:t>Fragment</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asp-fragment</a:t>
                      </a:r>
                    </a:p>
                  </a:txBody>
                  <a:tcPr marL="30472" marR="30472" marT="30472" marB="30472" anchor="ctr"/>
                </a:tc>
                <a:tc>
                  <a:txBody>
                    <a:bodyPr/>
                    <a:lstStyle/>
                    <a:p>
                      <a:pPr algn="l" fontAlgn="t"/>
                      <a:r>
                        <a:rPr lang="en-US" sz="1800" b="0" i="0" kern="1200" dirty="0">
                          <a:solidFill>
                            <a:schemeClr val="dk1"/>
                          </a:solidFill>
                          <a:effectLst/>
                          <a:latin typeface="+mn-lt"/>
                          <a:ea typeface="+mn-ea"/>
                          <a:cs typeface="+mn-cs"/>
                        </a:rPr>
                        <a:t>This is particularly useful when you want to link to a specific section of a page.</a:t>
                      </a:r>
                      <a:endParaRPr lang="en-US" sz="1800" dirty="0">
                        <a:effectLst/>
                        <a:latin typeface="+mn-lt"/>
                      </a:endParaRPr>
                    </a:p>
                  </a:txBody>
                  <a:tcPr marL="30472" marR="30472" marT="30472" marB="30472" anchor="ctr"/>
                </a:tc>
                <a:extLst>
                  <a:ext uri="{0D108BD9-81ED-4DB2-BD59-A6C34878D82A}">
                    <a16:rowId xmlns:a16="http://schemas.microsoft.com/office/drawing/2014/main" val="10005"/>
                  </a:ext>
                </a:extLst>
              </a:tr>
              <a:tr h="732442">
                <a:tc>
                  <a:txBody>
                    <a:bodyPr/>
                    <a:lstStyle/>
                    <a:p>
                      <a:pPr algn="l" fontAlgn="t"/>
                      <a:r>
                        <a:rPr lang="en-US" sz="1800">
                          <a:effectLst/>
                        </a:rPr>
                        <a:t>host</a:t>
                      </a:r>
                      <a:endParaRPr lang="en-US" sz="1800">
                        <a:effectLst/>
                        <a:latin typeface="+mn-lt"/>
                      </a:endParaRPr>
                    </a:p>
                  </a:txBody>
                  <a:tcPr marL="30472" marR="30472" marT="30472" marB="30472" anchor="ctr"/>
                </a:tc>
                <a:tc>
                  <a:txBody>
                    <a:bodyPr/>
                    <a:lstStyle/>
                    <a:p>
                      <a:pPr algn="l" fontAlgn="t"/>
                      <a:r>
                        <a:rPr lang="en-US" sz="1800" dirty="0">
                          <a:effectLst/>
                          <a:latin typeface="+mn-lt"/>
                        </a:rPr>
                        <a:t>asp-host</a:t>
                      </a:r>
                    </a:p>
                  </a:txBody>
                  <a:tcPr marL="30472" marR="30472" marT="30472" marB="30472" anchor="ctr"/>
                </a:tc>
                <a:tc>
                  <a:txBody>
                    <a:bodyPr/>
                    <a:lstStyle/>
                    <a:p>
                      <a:pPr algn="l" fontAlgn="t"/>
                      <a:r>
                        <a:rPr lang="en-US" sz="1800" dirty="0">
                          <a:effectLst/>
                        </a:rPr>
                        <a:t>Web Host or Generic Host | </a:t>
                      </a:r>
                      <a:r>
                        <a:rPr lang="en-US" sz="1800" b="0" i="0" kern="1200" dirty="0">
                          <a:solidFill>
                            <a:schemeClr val="dk1"/>
                          </a:solidFill>
                          <a:effectLst/>
                          <a:latin typeface="+mn-lt"/>
                          <a:ea typeface="+mn-ea"/>
                          <a:cs typeface="+mn-cs"/>
                        </a:rPr>
                        <a:t>Configures a server and request processing pipeline</a:t>
                      </a:r>
                      <a:endParaRPr lang="en-US" sz="1800" dirty="0">
                        <a:effectLst/>
                        <a:latin typeface="+mn-lt"/>
                      </a:endParaRPr>
                    </a:p>
                  </a:txBody>
                  <a:tcPr marL="30472" marR="30472" marT="30472" marB="30472" anchor="ctr"/>
                </a:tc>
                <a:extLst>
                  <a:ext uri="{0D108BD9-81ED-4DB2-BD59-A6C34878D82A}">
                    <a16:rowId xmlns:a16="http://schemas.microsoft.com/office/drawing/2014/main" val="10006"/>
                  </a:ext>
                </a:extLst>
              </a:tr>
              <a:tr h="402834">
                <a:tc>
                  <a:txBody>
                    <a:bodyPr/>
                    <a:lstStyle/>
                    <a:p>
                      <a:pPr algn="l" fontAlgn="t"/>
                      <a:r>
                        <a:rPr lang="en-US" sz="1800" dirty="0">
                          <a:effectLst/>
                        </a:rPr>
                        <a:t>page</a:t>
                      </a:r>
                      <a:endParaRPr lang="en-US" sz="1800" dirty="0">
                        <a:effectLst/>
                        <a:latin typeface="+mn-lt"/>
                      </a:endParaRPr>
                    </a:p>
                  </a:txBody>
                  <a:tcPr marL="30472" marR="30472" marT="30472" marB="30472" anchor="ctr"/>
                </a:tc>
                <a:tc>
                  <a:txBody>
                    <a:bodyPr/>
                    <a:lstStyle/>
                    <a:p>
                      <a:pPr algn="l" fontAlgn="t"/>
                      <a:r>
                        <a:rPr lang="en-US" sz="1800" dirty="0">
                          <a:effectLst/>
                          <a:latin typeface="+mn-lt"/>
                        </a:rPr>
                        <a:t>asp-page</a:t>
                      </a:r>
                    </a:p>
                  </a:txBody>
                  <a:tcPr marL="30472" marR="30472" marT="30472" marB="30472" anchor="ctr"/>
                </a:tc>
                <a:tc>
                  <a:txBody>
                    <a:bodyPr/>
                    <a:lstStyle/>
                    <a:p>
                      <a:pPr algn="l" fontAlgn="t"/>
                      <a:r>
                        <a:rPr lang="en-US" sz="1800" dirty="0">
                          <a:effectLst/>
                        </a:rPr>
                        <a:t>The Razor page to link to</a:t>
                      </a:r>
                      <a:endParaRPr lang="en-US" sz="1800" dirty="0">
                        <a:effectLst/>
                        <a:latin typeface="+mn-lt"/>
                      </a:endParaRPr>
                    </a:p>
                  </a:txBody>
                  <a:tcPr marL="30472" marR="30472" marT="30472" marB="30472" anchor="ctr"/>
                </a:tc>
                <a:extLst>
                  <a:ext uri="{0D108BD9-81ED-4DB2-BD59-A6C34878D82A}">
                    <a16:rowId xmlns:a16="http://schemas.microsoft.com/office/drawing/2014/main" val="10007"/>
                  </a:ext>
                </a:extLst>
              </a:tr>
              <a:tr h="402834">
                <a:tc>
                  <a:txBody>
                    <a:bodyPr/>
                    <a:lstStyle/>
                    <a:p>
                      <a:pPr algn="l" fontAlgn="t"/>
                      <a:r>
                        <a:rPr lang="en-US" sz="1800">
                          <a:effectLst/>
                        </a:rPr>
                        <a:t>protocol</a:t>
                      </a:r>
                      <a:endParaRPr lang="en-US" sz="1800">
                        <a:effectLst/>
                        <a:latin typeface="+mn-lt"/>
                      </a:endParaRPr>
                    </a:p>
                  </a:txBody>
                  <a:tcPr marL="30472" marR="30472" marT="30472" marB="30472" anchor="ctr"/>
                </a:tc>
                <a:tc>
                  <a:txBody>
                    <a:bodyPr/>
                    <a:lstStyle/>
                    <a:p>
                      <a:pPr algn="l" fontAlgn="t"/>
                      <a:r>
                        <a:rPr lang="pt-BR" sz="1800" dirty="0">
                          <a:effectLst/>
                          <a:latin typeface="+mn-lt"/>
                        </a:rPr>
                        <a:t>asp-protocol</a:t>
                      </a:r>
                    </a:p>
                  </a:txBody>
                  <a:tcPr marL="30472" marR="30472" marT="30472" marB="30472" anchor="ctr"/>
                </a:tc>
                <a:tc>
                  <a:txBody>
                    <a:bodyPr/>
                    <a:lstStyle/>
                    <a:p>
                      <a:pPr algn="l" fontAlgn="t"/>
                      <a:r>
                        <a:rPr lang="pt-BR" sz="1800" dirty="0">
                          <a:effectLst/>
                        </a:rPr>
                        <a:t>The protocol (http, https, ftp etc)</a:t>
                      </a:r>
                      <a:endParaRPr lang="pt-BR" sz="1800" dirty="0">
                        <a:effectLst/>
                        <a:latin typeface="+mn-lt"/>
                      </a:endParaRPr>
                    </a:p>
                  </a:txBody>
                  <a:tcPr marL="30472" marR="30472" marT="30472" marB="30472"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69677609"/>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5699</TotalTime>
  <Words>4965</Words>
  <Application>Microsoft Office PowerPoint</Application>
  <PresentationFormat>Widescreen</PresentationFormat>
  <Paragraphs>516</Paragraphs>
  <Slides>69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Calibri</vt:lpstr>
      <vt:lpstr>Merriweather</vt:lpstr>
      <vt:lpstr>Wingdings 2</vt:lpstr>
      <vt:lpstr>Wingdings</vt:lpstr>
      <vt:lpstr>Roboto Condensed</vt:lpstr>
      <vt:lpstr>Arial</vt:lpstr>
      <vt:lpstr>Wingdings 3</vt:lpstr>
      <vt:lpstr>Cascadia Mono</vt:lpstr>
      <vt:lpstr>Consolas</vt:lpstr>
      <vt:lpstr>Roboto Condensed Light</vt:lpstr>
      <vt:lpstr>Office Theme</vt:lpstr>
      <vt:lpstr>Unit-3  Helpers &amp; Routing  </vt:lpstr>
      <vt:lpstr>PowerPoint Presentation</vt:lpstr>
      <vt:lpstr>Introduction to Helpers</vt:lpstr>
      <vt:lpstr>Introduction to Helpers</vt:lpstr>
      <vt:lpstr>Tag Helpers</vt:lpstr>
      <vt:lpstr>Tag Helpers</vt:lpstr>
      <vt:lpstr>Using a Tag Helpers</vt:lpstr>
      <vt:lpstr>Common Built-in Tag Helpers</vt:lpstr>
      <vt:lpstr>Built-in Tag Helpers Cont..</vt:lpstr>
      <vt:lpstr>HTML Helpers</vt:lpstr>
      <vt:lpstr>Introduction: HTML Helpers</vt:lpstr>
      <vt:lpstr>Built-In HTML Helpers</vt:lpstr>
      <vt:lpstr>Standard HTML Helpers</vt:lpstr>
      <vt:lpstr>1. Standard HTML Helpers</vt:lpstr>
      <vt:lpstr>Strongly Typed HTML Helpers</vt:lpstr>
      <vt:lpstr>2. Strongly Typed HTML Helpers</vt:lpstr>
      <vt:lpstr>Example: Strongly Typed HTML Helpers</vt:lpstr>
      <vt:lpstr>Summary</vt:lpstr>
      <vt:lpstr>Difference: Standard HTML v/s Strongly Typed HTML v/s Tag Helpers</vt:lpstr>
      <vt:lpstr>Practice: Create a Form With Strongly Typed HTML Tag Helper</vt:lpstr>
      <vt:lpstr>Anchor Tag Helpers</vt:lpstr>
      <vt:lpstr>Anchor Tag Helper </vt:lpstr>
      <vt:lpstr>Anchor Extension Methods Cont..</vt:lpstr>
      <vt:lpstr>ActionLink Extension Method Cont..</vt:lpstr>
      <vt:lpstr>Routing</vt:lpstr>
      <vt:lpstr>Introduction: Routing</vt:lpstr>
      <vt:lpstr>1. Conventional Routing</vt:lpstr>
      <vt:lpstr>1. Conventional Routing </vt:lpstr>
      <vt:lpstr>1. Conventional Routing Cont..</vt:lpstr>
      <vt:lpstr>Program.cs</vt:lpstr>
      <vt:lpstr>Example</vt:lpstr>
      <vt:lpstr>Attribute Routing</vt:lpstr>
      <vt:lpstr>Attribute Routing Cont..</vt:lpstr>
      <vt:lpstr>1. Attribute Routing (Action Method Level)</vt:lpstr>
      <vt:lpstr>2. Attribute Routing (Action Method Level) Cont..</vt:lpstr>
      <vt:lpstr>2. Attribute Routing (Controller Level) Cont..</vt:lpstr>
      <vt:lpstr>3. Attribute Routing (With Parameters)</vt:lpstr>
      <vt:lpstr>4. Attribute Routing (With Optional Parameters) Cont..</vt:lpstr>
      <vt:lpstr>5. How to ignore the Route Template placed at the Controller Level?</vt:lpstr>
      <vt:lpstr>Adding Route Parameters</vt:lpstr>
      <vt:lpstr>Action Selectors </vt:lpstr>
      <vt:lpstr>Action Selectors</vt:lpstr>
      <vt:lpstr>Action Selectors Cont..</vt:lpstr>
      <vt:lpstr>Action Filters</vt:lpstr>
      <vt:lpstr>Intro: Action Filters</vt:lpstr>
      <vt:lpstr>Intro: Action Filters Cont..</vt:lpstr>
      <vt:lpstr>Case Study: Built-in Filters</vt:lpstr>
      <vt:lpstr>Case Study : Built-in Filter – [RequireHttps]</vt:lpstr>
      <vt:lpstr>Case Study : Built-in Filter – [RequireHttps] Cont..</vt:lpstr>
      <vt:lpstr>Case Study : Built-in Filter – [RequireHttps] Cont..</vt:lpstr>
      <vt:lpstr>Case Study : Built-in Filter – [RequireHttps] Cont..</vt:lpstr>
      <vt:lpstr>Case Study : Built-in Filter – [RequireHttps] Cont..</vt:lpstr>
      <vt:lpstr>Case Study : Built-in Filter – [RequireHttps] Cont..</vt:lpstr>
      <vt:lpstr>Types of Action Filters</vt:lpstr>
      <vt:lpstr>Types of Action Filters</vt:lpstr>
      <vt:lpstr>Types of Action Filters Cont..</vt:lpstr>
      <vt:lpstr>Execution order of Filters</vt:lpstr>
      <vt:lpstr>1. Authorization Filters</vt:lpstr>
      <vt:lpstr>1. Authorization Filters - Example</vt:lpstr>
      <vt:lpstr>2. Action Filters</vt:lpstr>
      <vt:lpstr>2. Action Filters - Example</vt:lpstr>
      <vt:lpstr>3. Result Filters</vt:lpstr>
      <vt:lpstr>3. Result Filters - Example</vt:lpstr>
      <vt:lpstr>4. Exception Filters</vt:lpstr>
      <vt:lpstr>4. Exception Filters Cont..</vt:lpstr>
      <vt:lpstr>Summary</vt:lpstr>
      <vt:lpstr>Summary: Helpers in MVC</vt:lpstr>
      <vt:lpstr>Summary: Routing &amp; Action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Madhuresh Fichadiya</cp:lastModifiedBy>
  <cp:revision>563</cp:revision>
  <dcterms:created xsi:type="dcterms:W3CDTF">2020-05-01T05:09:15Z</dcterms:created>
  <dcterms:modified xsi:type="dcterms:W3CDTF">2025-07-21T04:55:30Z</dcterms:modified>
</cp:coreProperties>
</file>